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2" r:id="rId3"/>
    <p:sldId id="711" r:id="rId4"/>
    <p:sldId id="700" r:id="rId5"/>
    <p:sldId id="699" r:id="rId6"/>
    <p:sldId id="263" r:id="rId7"/>
    <p:sldId id="270" r:id="rId8"/>
    <p:sldId id="266" r:id="rId9"/>
    <p:sldId id="267" r:id="rId10"/>
    <p:sldId id="268" r:id="rId11"/>
    <p:sldId id="269" r:id="rId12"/>
    <p:sldId id="271" r:id="rId13"/>
    <p:sldId id="272" r:id="rId14"/>
    <p:sldId id="273" r:id="rId15"/>
    <p:sldId id="539" r:id="rId16"/>
    <p:sldId id="622" r:id="rId17"/>
    <p:sldId id="623" r:id="rId18"/>
    <p:sldId id="276" r:id="rId19"/>
    <p:sldId id="710" r:id="rId20"/>
    <p:sldId id="624" r:id="rId21"/>
    <p:sldId id="674" r:id="rId22"/>
    <p:sldId id="523" r:id="rId23"/>
    <p:sldId id="522" r:id="rId24"/>
    <p:sldId id="505" r:id="rId25"/>
    <p:sldId id="277" r:id="rId26"/>
    <p:sldId id="324" r:id="rId27"/>
    <p:sldId id="325" r:id="rId28"/>
    <p:sldId id="506" r:id="rId29"/>
    <p:sldId id="332" r:id="rId30"/>
    <p:sldId id="416" r:id="rId31"/>
    <p:sldId id="511" r:id="rId32"/>
    <p:sldId id="512" r:id="rId33"/>
    <p:sldId id="513" r:id="rId34"/>
    <p:sldId id="514" r:id="rId35"/>
    <p:sldId id="540" r:id="rId36"/>
    <p:sldId id="274" r:id="rId37"/>
    <p:sldId id="278" r:id="rId38"/>
    <p:sldId id="280" r:id="rId39"/>
    <p:sldId id="282" r:id="rId40"/>
    <p:sldId id="283" r:id="rId41"/>
    <p:sldId id="507" r:id="rId42"/>
    <p:sldId id="508" r:id="rId43"/>
    <p:sldId id="284" r:id="rId44"/>
    <p:sldId id="509" r:id="rId45"/>
    <p:sldId id="288" r:id="rId46"/>
    <p:sldId id="510" r:id="rId47"/>
    <p:sldId id="517" r:id="rId48"/>
    <p:sldId id="515" r:id="rId49"/>
    <p:sldId id="516" r:id="rId50"/>
    <p:sldId id="417" r:id="rId51"/>
    <p:sldId id="279" r:id="rId52"/>
    <p:sldId id="285" r:id="rId53"/>
    <p:sldId id="518" r:id="rId54"/>
    <p:sldId id="287" r:id="rId55"/>
    <p:sldId id="290" r:id="rId56"/>
    <p:sldId id="636" r:id="rId57"/>
    <p:sldId id="292" r:id="rId58"/>
    <p:sldId id="520" r:id="rId59"/>
    <p:sldId id="521" r:id="rId60"/>
    <p:sldId id="541" r:id="rId61"/>
    <p:sldId id="294" r:id="rId62"/>
    <p:sldId id="295" r:id="rId63"/>
    <p:sldId id="296" r:id="rId64"/>
    <p:sldId id="301" r:id="rId65"/>
    <p:sldId id="302" r:id="rId66"/>
    <p:sldId id="451" r:id="rId67"/>
    <p:sldId id="303" r:id="rId68"/>
    <p:sldId id="310" r:id="rId69"/>
    <p:sldId id="454" r:id="rId70"/>
    <p:sldId id="552" r:id="rId71"/>
    <p:sldId id="452" r:id="rId72"/>
    <p:sldId id="453" r:id="rId73"/>
    <p:sldId id="309" r:id="rId74"/>
    <p:sldId id="618" r:id="rId75"/>
    <p:sldId id="619" r:id="rId76"/>
    <p:sldId id="312" r:id="rId77"/>
    <p:sldId id="716" r:id="rId78"/>
    <p:sldId id="715" r:id="rId79"/>
    <p:sldId id="542" r:id="rId80"/>
    <p:sldId id="658" r:id="rId81"/>
    <p:sldId id="525" r:id="rId82"/>
    <p:sldId id="531" r:id="rId83"/>
    <p:sldId id="643" r:id="rId84"/>
    <p:sldId id="532" r:id="rId85"/>
    <p:sldId id="449" r:id="rId86"/>
    <p:sldId id="322" r:id="rId87"/>
    <p:sldId id="298" r:id="rId88"/>
    <p:sldId id="326" r:id="rId89"/>
    <p:sldId id="537" r:id="rId90"/>
    <p:sldId id="637" r:id="rId91"/>
    <p:sldId id="638" r:id="rId92"/>
    <p:sldId id="639" r:id="rId93"/>
    <p:sldId id="640" r:id="rId94"/>
    <p:sldId id="649" r:id="rId95"/>
    <p:sldId id="659" r:id="rId96"/>
    <p:sldId id="650" r:id="rId97"/>
    <p:sldId id="660" r:id="rId98"/>
    <p:sldId id="652" r:id="rId99"/>
    <p:sldId id="661" r:id="rId100"/>
    <p:sldId id="662" r:id="rId101"/>
    <p:sldId id="641" r:id="rId102"/>
    <p:sldId id="642" r:id="rId103"/>
    <p:sldId id="544" r:id="rId104"/>
    <p:sldId id="419" r:id="rId105"/>
    <p:sldId id="328" r:id="rId106"/>
    <p:sldId id="329" r:id="rId107"/>
    <p:sldId id="654" r:id="rId108"/>
    <p:sldId id="663" r:id="rId109"/>
    <p:sldId id="664" r:id="rId110"/>
    <p:sldId id="712" r:id="rId111"/>
    <p:sldId id="665" r:id="rId112"/>
    <p:sldId id="655" r:id="rId113"/>
    <p:sldId id="656" r:id="rId114"/>
    <p:sldId id="669" r:id="rId115"/>
    <p:sldId id="653" r:id="rId116"/>
    <p:sldId id="379" r:id="rId117"/>
    <p:sldId id="378" r:id="rId118"/>
    <p:sldId id="391" r:id="rId119"/>
    <p:sldId id="670" r:id="rId120"/>
    <p:sldId id="713" r:id="rId121"/>
    <p:sldId id="630" r:id="rId122"/>
    <p:sldId id="631" r:id="rId123"/>
    <p:sldId id="420" r:id="rId124"/>
    <p:sldId id="353" r:id="rId125"/>
    <p:sldId id="551" r:id="rId126"/>
    <p:sldId id="675" r:id="rId127"/>
    <p:sldId id="750" r:id="rId128"/>
    <p:sldId id="751" r:id="rId129"/>
    <p:sldId id="752" r:id="rId130"/>
    <p:sldId id="753" r:id="rId131"/>
    <p:sldId id="754" r:id="rId132"/>
    <p:sldId id="755" r:id="rId133"/>
    <p:sldId id="756" r:id="rId134"/>
    <p:sldId id="757" r:id="rId135"/>
    <p:sldId id="758" r:id="rId136"/>
    <p:sldId id="759" r:id="rId137"/>
    <p:sldId id="760" r:id="rId138"/>
    <p:sldId id="761" r:id="rId139"/>
    <p:sldId id="762" r:id="rId140"/>
    <p:sldId id="763" r:id="rId141"/>
    <p:sldId id="764" r:id="rId142"/>
    <p:sldId id="765" r:id="rId143"/>
    <p:sldId id="766" r:id="rId144"/>
    <p:sldId id="767" r:id="rId145"/>
    <p:sldId id="768" r:id="rId146"/>
    <p:sldId id="769" r:id="rId147"/>
    <p:sldId id="770" r:id="rId148"/>
    <p:sldId id="734" r:id="rId149"/>
    <p:sldId id="735" r:id="rId150"/>
    <p:sldId id="745" r:id="rId151"/>
    <p:sldId id="746" r:id="rId152"/>
    <p:sldId id="736" r:id="rId153"/>
    <p:sldId id="737" r:id="rId154"/>
    <p:sldId id="747" r:id="rId155"/>
    <p:sldId id="738" r:id="rId156"/>
    <p:sldId id="739" r:id="rId157"/>
    <p:sldId id="740" r:id="rId158"/>
    <p:sldId id="741" r:id="rId159"/>
    <p:sldId id="748" r:id="rId160"/>
    <p:sldId id="749" r:id="rId161"/>
    <p:sldId id="743" r:id="rId162"/>
    <p:sldId id="744" r:id="rId163"/>
    <p:sldId id="558" r:id="rId164"/>
    <p:sldId id="555" r:id="rId165"/>
    <p:sldId id="339" r:id="rId166"/>
    <p:sldId id="340" r:id="rId167"/>
    <p:sldId id="556" r:id="rId168"/>
    <p:sldId id="355" r:id="rId169"/>
    <p:sldId id="341" r:id="rId170"/>
    <p:sldId id="561" r:id="rId171"/>
    <p:sldId id="557" r:id="rId172"/>
    <p:sldId id="343" r:id="rId173"/>
    <p:sldId id="608" r:id="rId174"/>
    <p:sldId id="345" r:id="rId175"/>
    <p:sldId id="346" r:id="rId176"/>
    <p:sldId id="356" r:id="rId177"/>
    <p:sldId id="347" r:id="rId178"/>
    <p:sldId id="560" r:id="rId179"/>
    <p:sldId id="348" r:id="rId180"/>
    <p:sldId id="357" r:id="rId181"/>
    <p:sldId id="562" r:id="rId182"/>
    <p:sldId id="350" r:id="rId183"/>
    <p:sldId id="564" r:id="rId184"/>
    <p:sldId id="565" r:id="rId185"/>
    <p:sldId id="352" r:id="rId186"/>
    <p:sldId id="358" r:id="rId187"/>
    <p:sldId id="359" r:id="rId188"/>
    <p:sldId id="377" r:id="rId189"/>
    <p:sldId id="566" r:id="rId190"/>
    <p:sldId id="360" r:id="rId191"/>
    <p:sldId id="567" r:id="rId192"/>
    <p:sldId id="394" r:id="rId193"/>
    <p:sldId id="626" r:id="rId194"/>
    <p:sldId id="671" r:id="rId195"/>
    <p:sldId id="673" r:id="rId196"/>
    <p:sldId id="672" r:id="rId197"/>
    <p:sldId id="627" r:id="rId198"/>
    <p:sldId id="628" r:id="rId199"/>
    <p:sldId id="629" r:id="rId200"/>
    <p:sldId id="703" r:id="rId201"/>
    <p:sldId id="704" r:id="rId202"/>
    <p:sldId id="705" r:id="rId203"/>
    <p:sldId id="706" r:id="rId204"/>
    <p:sldId id="707" r:id="rId205"/>
    <p:sldId id="708" r:id="rId206"/>
    <p:sldId id="709" r:id="rId207"/>
    <p:sldId id="361" r:id="rId208"/>
    <p:sldId id="571" r:id="rId209"/>
    <p:sldId id="572" r:id="rId210"/>
    <p:sldId id="573" r:id="rId211"/>
    <p:sldId id="616" r:id="rId212"/>
    <p:sldId id="632" r:id="rId213"/>
    <p:sldId id="413" r:id="rId214"/>
    <p:sldId id="617" r:id="rId215"/>
    <p:sldId id="371" r:id="rId216"/>
    <p:sldId id="372" r:id="rId217"/>
    <p:sldId id="493" r:id="rId218"/>
    <p:sldId id="503" r:id="rId219"/>
    <p:sldId id="373" r:id="rId220"/>
    <p:sldId id="374" r:id="rId221"/>
    <p:sldId id="592" r:id="rId222"/>
    <p:sldId id="375" r:id="rId223"/>
    <p:sldId id="593" r:id="rId224"/>
    <p:sldId id="376" r:id="rId225"/>
    <p:sldId id="504" r:id="rId226"/>
    <p:sldId id="595" r:id="rId227"/>
    <p:sldId id="480" r:id="rId228"/>
    <p:sldId id="481" r:id="rId229"/>
    <p:sldId id="598" r:id="rId230"/>
    <p:sldId id="482" r:id="rId231"/>
    <p:sldId id="499" r:id="rId232"/>
    <p:sldId id="500" r:id="rId233"/>
    <p:sldId id="501" r:id="rId234"/>
    <p:sldId id="600" r:id="rId235"/>
    <p:sldId id="601" r:id="rId236"/>
    <p:sldId id="486" r:id="rId237"/>
    <p:sldId id="488" r:id="rId238"/>
    <p:sldId id="606" r:id="rId239"/>
    <p:sldId id="490" r:id="rId240"/>
    <p:sldId id="491" r:id="rId241"/>
    <p:sldId id="492" r:id="rId242"/>
    <p:sldId id="494" r:id="rId243"/>
    <p:sldId id="611" r:id="rId244"/>
    <p:sldId id="612" r:id="rId245"/>
    <p:sldId id="614" r:id="rId246"/>
    <p:sldId id="621" r:id="rId247"/>
    <p:sldId id="613" r:id="rId248"/>
    <p:sldId id="607" r:id="rId249"/>
    <p:sldId id="495" r:id="rId2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2220" y="-5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tableStyles" Target="tableStyle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viewProps" Target="view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E5F6442-81AB-463D-A643-AC68C31F52FC}" type="datetimeFigureOut">
              <a:rPr lang="en-GB" smtClean="0"/>
              <a:pPr/>
              <a:t>24/05/2016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EB86FC-ED2C-47F2-B84E-FD34F9F01E1F}" type="slidenum">
              <a:rPr lang="en-GB" smtClean="0"/>
              <a:pPr/>
              <a:t>‹#›</a:t>
            </a:fld>
            <a:endParaRPr lang="en-GB"/>
          </a:p>
        </p:txBody>
      </p:sp>
    </p:spTree>
    <p:extLst>
      <p:ext uri="{BB962C8B-B14F-4D97-AF65-F5344CB8AC3E}">
        <p14:creationId xmlns:p14="http://schemas.microsoft.com/office/powerpoint/2010/main" val="4188982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5F6442-81AB-463D-A643-AC68C31F52FC}" type="datetimeFigureOut">
              <a:rPr lang="en-GB" smtClean="0"/>
              <a:pPr/>
              <a:t>24/05/2016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EB86FC-ED2C-47F2-B84E-FD34F9F01E1F}" type="slidenum">
              <a:rPr lang="en-GB" smtClean="0"/>
              <a:pPr/>
              <a:t>‹#›</a:t>
            </a:fld>
            <a:endParaRPr lang="en-GB"/>
          </a:p>
        </p:txBody>
      </p:sp>
    </p:spTree>
    <p:extLst>
      <p:ext uri="{BB962C8B-B14F-4D97-AF65-F5344CB8AC3E}">
        <p14:creationId xmlns:p14="http://schemas.microsoft.com/office/powerpoint/2010/main" val="3296712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5F6442-81AB-463D-A643-AC68C31F52FC}" type="datetimeFigureOut">
              <a:rPr lang="en-GB" smtClean="0"/>
              <a:pPr/>
              <a:t>24/05/2016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EB86FC-ED2C-47F2-B84E-FD34F9F01E1F}" type="slidenum">
              <a:rPr lang="en-GB" smtClean="0"/>
              <a:pPr/>
              <a:t>‹#›</a:t>
            </a:fld>
            <a:endParaRPr lang="en-GB"/>
          </a:p>
        </p:txBody>
      </p:sp>
    </p:spTree>
    <p:extLst>
      <p:ext uri="{BB962C8B-B14F-4D97-AF65-F5344CB8AC3E}">
        <p14:creationId xmlns:p14="http://schemas.microsoft.com/office/powerpoint/2010/main" val="1203646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5F6442-81AB-463D-A643-AC68C31F52FC}" type="datetimeFigureOut">
              <a:rPr lang="en-GB" smtClean="0"/>
              <a:pPr/>
              <a:t>24/05/2016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EB86FC-ED2C-47F2-B84E-FD34F9F01E1F}" type="slidenum">
              <a:rPr lang="en-GB" smtClean="0"/>
              <a:pPr/>
              <a:t>‹#›</a:t>
            </a:fld>
            <a:endParaRPr lang="en-GB"/>
          </a:p>
        </p:txBody>
      </p:sp>
    </p:spTree>
    <p:extLst>
      <p:ext uri="{BB962C8B-B14F-4D97-AF65-F5344CB8AC3E}">
        <p14:creationId xmlns:p14="http://schemas.microsoft.com/office/powerpoint/2010/main" val="1166590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5F6442-81AB-463D-A643-AC68C31F52FC}" type="datetimeFigureOut">
              <a:rPr lang="en-GB" smtClean="0"/>
              <a:pPr/>
              <a:t>24/05/2016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EB86FC-ED2C-47F2-B84E-FD34F9F01E1F}" type="slidenum">
              <a:rPr lang="en-GB" smtClean="0"/>
              <a:pPr/>
              <a:t>‹#›</a:t>
            </a:fld>
            <a:endParaRPr lang="en-GB"/>
          </a:p>
        </p:txBody>
      </p:sp>
    </p:spTree>
    <p:extLst>
      <p:ext uri="{BB962C8B-B14F-4D97-AF65-F5344CB8AC3E}">
        <p14:creationId xmlns:p14="http://schemas.microsoft.com/office/powerpoint/2010/main" val="367924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E5F6442-81AB-463D-A643-AC68C31F52FC}" type="datetimeFigureOut">
              <a:rPr lang="en-GB" smtClean="0"/>
              <a:pPr/>
              <a:t>24/05/2016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EB86FC-ED2C-47F2-B84E-FD34F9F01E1F}" type="slidenum">
              <a:rPr lang="en-GB" smtClean="0"/>
              <a:pPr/>
              <a:t>‹#›</a:t>
            </a:fld>
            <a:endParaRPr lang="en-GB"/>
          </a:p>
        </p:txBody>
      </p:sp>
    </p:spTree>
    <p:extLst>
      <p:ext uri="{BB962C8B-B14F-4D97-AF65-F5344CB8AC3E}">
        <p14:creationId xmlns:p14="http://schemas.microsoft.com/office/powerpoint/2010/main" val="3818401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E5F6442-81AB-463D-A643-AC68C31F52FC}" type="datetimeFigureOut">
              <a:rPr lang="en-GB" smtClean="0"/>
              <a:pPr/>
              <a:t>24/05/2016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EB86FC-ED2C-47F2-B84E-FD34F9F01E1F}" type="slidenum">
              <a:rPr lang="en-GB" smtClean="0"/>
              <a:pPr/>
              <a:t>‹#›</a:t>
            </a:fld>
            <a:endParaRPr lang="en-GB"/>
          </a:p>
        </p:txBody>
      </p:sp>
    </p:spTree>
    <p:extLst>
      <p:ext uri="{BB962C8B-B14F-4D97-AF65-F5344CB8AC3E}">
        <p14:creationId xmlns:p14="http://schemas.microsoft.com/office/powerpoint/2010/main" val="2582057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E5F6442-81AB-463D-A643-AC68C31F52FC}" type="datetimeFigureOut">
              <a:rPr lang="en-GB" smtClean="0"/>
              <a:pPr/>
              <a:t>24/05/2016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EB86FC-ED2C-47F2-B84E-FD34F9F01E1F}" type="slidenum">
              <a:rPr lang="en-GB" smtClean="0"/>
              <a:pPr/>
              <a:t>‹#›</a:t>
            </a:fld>
            <a:endParaRPr lang="en-GB"/>
          </a:p>
        </p:txBody>
      </p:sp>
    </p:spTree>
    <p:extLst>
      <p:ext uri="{BB962C8B-B14F-4D97-AF65-F5344CB8AC3E}">
        <p14:creationId xmlns:p14="http://schemas.microsoft.com/office/powerpoint/2010/main" val="3851698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F6442-81AB-463D-A643-AC68C31F52FC}" type="datetimeFigureOut">
              <a:rPr lang="en-GB" smtClean="0"/>
              <a:pPr/>
              <a:t>24/05/2016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EB86FC-ED2C-47F2-B84E-FD34F9F01E1F}" type="slidenum">
              <a:rPr lang="en-GB" smtClean="0"/>
              <a:pPr/>
              <a:t>‹#›</a:t>
            </a:fld>
            <a:endParaRPr lang="en-GB"/>
          </a:p>
        </p:txBody>
      </p:sp>
    </p:spTree>
    <p:extLst>
      <p:ext uri="{BB962C8B-B14F-4D97-AF65-F5344CB8AC3E}">
        <p14:creationId xmlns:p14="http://schemas.microsoft.com/office/powerpoint/2010/main" val="24805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5F6442-81AB-463D-A643-AC68C31F52FC}" type="datetimeFigureOut">
              <a:rPr lang="en-GB" smtClean="0"/>
              <a:pPr/>
              <a:t>24/05/2016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EB86FC-ED2C-47F2-B84E-FD34F9F01E1F}" type="slidenum">
              <a:rPr lang="en-GB" smtClean="0"/>
              <a:pPr/>
              <a:t>‹#›</a:t>
            </a:fld>
            <a:endParaRPr lang="en-GB"/>
          </a:p>
        </p:txBody>
      </p:sp>
    </p:spTree>
    <p:extLst>
      <p:ext uri="{BB962C8B-B14F-4D97-AF65-F5344CB8AC3E}">
        <p14:creationId xmlns:p14="http://schemas.microsoft.com/office/powerpoint/2010/main" val="1706551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5F6442-81AB-463D-A643-AC68C31F52FC}" type="datetimeFigureOut">
              <a:rPr lang="en-GB" smtClean="0"/>
              <a:pPr/>
              <a:t>24/05/2016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EB86FC-ED2C-47F2-B84E-FD34F9F01E1F}" type="slidenum">
              <a:rPr lang="en-GB" smtClean="0"/>
              <a:pPr/>
              <a:t>‹#›</a:t>
            </a:fld>
            <a:endParaRPr lang="en-GB"/>
          </a:p>
        </p:txBody>
      </p:sp>
    </p:spTree>
    <p:extLst>
      <p:ext uri="{BB962C8B-B14F-4D97-AF65-F5344CB8AC3E}">
        <p14:creationId xmlns:p14="http://schemas.microsoft.com/office/powerpoint/2010/main" val="1640434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5F6442-81AB-463D-A643-AC68C31F52FC}" type="datetimeFigureOut">
              <a:rPr lang="en-GB" smtClean="0"/>
              <a:pPr/>
              <a:t>24/05/2016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EB86FC-ED2C-47F2-B84E-FD34F9F01E1F}" type="slidenum">
              <a:rPr lang="en-GB" smtClean="0"/>
              <a:pPr/>
              <a:t>‹#›</a:t>
            </a:fld>
            <a:endParaRPr lang="en-GB"/>
          </a:p>
        </p:txBody>
      </p:sp>
    </p:spTree>
    <p:extLst>
      <p:ext uri="{BB962C8B-B14F-4D97-AF65-F5344CB8AC3E}">
        <p14:creationId xmlns:p14="http://schemas.microsoft.com/office/powerpoint/2010/main" val="2645192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a:spLocks noGrp="1"/>
          </p:cNvSpPr>
          <p:nvPr>
            <p:ph idx="1"/>
          </p:nvPr>
        </p:nvSpPr>
        <p:spPr/>
        <p:txBody>
          <a:bodyPr>
            <a:normAutofit/>
          </a:bodyPr>
          <a:lstStyle/>
          <a:p>
            <a:pPr algn="ctr">
              <a:buNone/>
            </a:pPr>
            <a:endParaRPr lang="en-GB" sz="3500" dirty="0" smtClean="0">
              <a:latin typeface="Andalus" pitchFamily="18" charset="-78"/>
              <a:cs typeface="Andalus" pitchFamily="18" charset="-78"/>
            </a:endParaRPr>
          </a:p>
          <a:p>
            <a:pPr algn="ctr">
              <a:buNone/>
            </a:pPr>
            <a:endParaRPr lang="en-GB" sz="3500" dirty="0">
              <a:latin typeface="Andalus" pitchFamily="18" charset="-78"/>
              <a:cs typeface="Andalus" pitchFamily="18" charset="-78"/>
            </a:endParaRPr>
          </a:p>
          <a:p>
            <a:pPr algn="ctr">
              <a:buNone/>
            </a:pPr>
            <a:endParaRPr lang="en-GB" sz="3500" dirty="0" smtClean="0">
              <a:latin typeface="Andalus" pitchFamily="18" charset="-78"/>
              <a:cs typeface="Andalus" pitchFamily="18" charset="-78"/>
            </a:endParaRPr>
          </a:p>
          <a:p>
            <a:pPr algn="ctr">
              <a:buNone/>
            </a:pPr>
            <a:endParaRPr lang="en-GB" sz="3500" dirty="0">
              <a:latin typeface="Andalus" pitchFamily="18" charset="-78"/>
              <a:cs typeface="Andalus" pitchFamily="18" charset="-78"/>
            </a:endParaRPr>
          </a:p>
          <a:p>
            <a:pPr algn="ctr">
              <a:buNone/>
            </a:pPr>
            <a:endParaRPr lang="en-GB" sz="3500" dirty="0" smtClean="0">
              <a:latin typeface="Andalus" pitchFamily="18" charset="-78"/>
              <a:cs typeface="Andalus" pitchFamily="18" charset="-78"/>
            </a:endParaRPr>
          </a:p>
          <a:p>
            <a:pPr algn="ctr">
              <a:buNone/>
            </a:pPr>
            <a:endParaRPr lang="en-GB" sz="3500" dirty="0" smtClean="0">
              <a:latin typeface="Andalus" pitchFamily="18" charset="-78"/>
              <a:cs typeface="Andalus" pitchFamily="18" charset="-78"/>
            </a:endParaRPr>
          </a:p>
          <a:p>
            <a:pPr algn="ctr">
              <a:buNone/>
            </a:pPr>
            <a:r>
              <a:rPr lang="en-GB" sz="3500" dirty="0" smtClean="0">
                <a:latin typeface="Andalus" pitchFamily="18" charset="-78"/>
                <a:cs typeface="Andalus" pitchFamily="18" charset="-78"/>
              </a:rPr>
              <a:t>Presented by Abu Zakariya</a:t>
            </a:r>
            <a:endParaRPr lang="en-GB" sz="3500" dirty="0">
              <a:latin typeface="Andalus" pitchFamily="18" charset="-78"/>
              <a:cs typeface="Andalus" pitchFamily="18" charset="-78"/>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692696"/>
            <a:ext cx="4876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0802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Christianity?</a:t>
            </a:r>
            <a:endParaRPr lang="en-GB" dirty="0"/>
          </a:p>
        </p:txBody>
      </p:sp>
      <p:sp>
        <p:nvSpPr>
          <p:cNvPr id="3" name="Content Placeholder 2"/>
          <p:cNvSpPr>
            <a:spLocks noGrp="1"/>
          </p:cNvSpPr>
          <p:nvPr>
            <p:ph idx="1"/>
          </p:nvPr>
        </p:nvSpPr>
        <p:spPr/>
        <p:txBody>
          <a:bodyPr>
            <a:normAutofit/>
          </a:bodyPr>
          <a:lstStyle/>
          <a:p>
            <a:pPr>
              <a:buNone/>
            </a:pPr>
            <a:r>
              <a:rPr lang="en-GB" dirty="0" smtClean="0"/>
              <a:t>4. His sacrifice paid the penalty for our sins and redeems us in the sight of God.</a:t>
            </a:r>
          </a:p>
        </p:txBody>
      </p:sp>
      <p:pic>
        <p:nvPicPr>
          <p:cNvPr id="6146" name="Picture 2" descr="C:\Users\Ramsey\Desktop\Jesus the bridge.jpg"/>
          <p:cNvPicPr>
            <a:picLocks noChangeAspect="1" noChangeArrowheads="1"/>
          </p:cNvPicPr>
          <p:nvPr/>
        </p:nvPicPr>
        <p:blipFill>
          <a:blip r:embed="rId2" cstate="print"/>
          <a:srcRect/>
          <a:stretch>
            <a:fillRect/>
          </a:stretch>
        </p:blipFill>
        <p:spPr bwMode="auto">
          <a:xfrm>
            <a:off x="2483768" y="3284984"/>
            <a:ext cx="4320480" cy="2888549"/>
          </a:xfrm>
          <a:prstGeom prst="rect">
            <a:avLst/>
          </a:prstGeom>
          <a:noFill/>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smtClean="0"/>
              <a:t>Thus the Trinitarian can never lay claim to having an accurate understanding of God, because they can never be certain that God won’t reveal something in the future that radically overhauls their current understanding.</a:t>
            </a:r>
            <a:endParaRPr lang="en-GB"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Tawheed</a:t>
            </a:r>
            <a:endParaRPr lang="en-GB" dirty="0"/>
          </a:p>
        </p:txBody>
      </p:sp>
      <p:sp>
        <p:nvSpPr>
          <p:cNvPr id="3" name="Content Placeholder 2"/>
          <p:cNvSpPr>
            <a:spLocks noGrp="1"/>
          </p:cNvSpPr>
          <p:nvPr>
            <p:ph idx="1"/>
          </p:nvPr>
        </p:nvSpPr>
        <p:spPr/>
        <p:txBody>
          <a:bodyPr>
            <a:normAutofit/>
          </a:bodyPr>
          <a:lstStyle/>
          <a:p>
            <a:r>
              <a:rPr lang="en-GB" dirty="0" smtClean="0"/>
              <a:t>It’s important to reiterate that the Jewish understanding of the Old Testament commandments rejects all notions of God being a Trinity.</a:t>
            </a:r>
          </a:p>
          <a:p>
            <a:endParaRPr lang="en-GB" dirty="0" smtClean="0"/>
          </a:p>
          <a:p>
            <a:r>
              <a:rPr lang="en-GB" dirty="0" smtClean="0"/>
              <a:t>Islamic </a:t>
            </a:r>
            <a:r>
              <a:rPr lang="en-GB" dirty="0" err="1" smtClean="0"/>
              <a:t>Tawheed</a:t>
            </a:r>
            <a:r>
              <a:rPr lang="en-GB" dirty="0" smtClean="0"/>
              <a:t> is consistent with the Jewish concept of God.</a:t>
            </a:r>
            <a:endParaRPr lang="en-GB"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Tawheed</a:t>
            </a:r>
            <a:endParaRPr lang="en-GB" dirty="0"/>
          </a:p>
        </p:txBody>
      </p:sp>
      <p:sp>
        <p:nvSpPr>
          <p:cNvPr id="3" name="Content Placeholder 2"/>
          <p:cNvSpPr>
            <a:spLocks noGrp="1"/>
          </p:cNvSpPr>
          <p:nvPr>
            <p:ph idx="1"/>
          </p:nvPr>
        </p:nvSpPr>
        <p:spPr/>
        <p:txBody>
          <a:bodyPr>
            <a:normAutofit/>
          </a:bodyPr>
          <a:lstStyle/>
          <a:p>
            <a:r>
              <a:rPr lang="en-GB" dirty="0" smtClean="0"/>
              <a:t>In fact Rabbis state that if a Jew cannot find a synagogue to worship in, then it is permissible for them to pray in a mosque. They recognise that mosques are places of pure monotheism.</a:t>
            </a:r>
          </a:p>
          <a:p>
            <a:endParaRPr lang="en-GB" dirty="0" smtClean="0"/>
          </a:p>
          <a:p>
            <a:r>
              <a:rPr lang="en-GB" dirty="0" smtClean="0"/>
              <a:t>By comparison, Jews are discouraged from praying in Churches, some Rabbis rule that it’s forbidden to even set foot in them.</a:t>
            </a:r>
            <a:endParaRPr lang="en-GB"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Tawheed</a:t>
            </a:r>
            <a:endParaRPr lang="en-GB" dirty="0"/>
          </a:p>
        </p:txBody>
      </p:sp>
      <p:sp>
        <p:nvSpPr>
          <p:cNvPr id="3" name="Content Placeholder 2"/>
          <p:cNvSpPr>
            <a:spLocks noGrp="1"/>
          </p:cNvSpPr>
          <p:nvPr>
            <p:ph idx="1"/>
          </p:nvPr>
        </p:nvSpPr>
        <p:spPr/>
        <p:txBody>
          <a:bodyPr>
            <a:normAutofit/>
          </a:bodyPr>
          <a:lstStyle/>
          <a:p>
            <a:r>
              <a:rPr lang="en-GB" sz="2400" dirty="0" smtClean="0"/>
              <a:t>Like any religious book, the Qur’an has a scope of interpretation.</a:t>
            </a:r>
          </a:p>
          <a:p>
            <a:endParaRPr lang="en-GB" sz="2400" dirty="0" smtClean="0"/>
          </a:p>
          <a:p>
            <a:r>
              <a:rPr lang="en-GB" sz="2400" dirty="0" smtClean="0"/>
              <a:t>However, the Qur’an is unique in the sense that the scope of interpretation is very small because we have the </a:t>
            </a:r>
            <a:r>
              <a:rPr lang="en-GB" sz="2400" dirty="0" err="1" smtClean="0"/>
              <a:t>Sunnah</a:t>
            </a:r>
            <a:r>
              <a:rPr lang="en-GB" sz="2400" dirty="0" smtClean="0"/>
              <a:t> which explains the Qur’an in detail:</a:t>
            </a:r>
          </a:p>
          <a:p>
            <a:endParaRPr lang="en-GB" sz="2400" dirty="0" smtClean="0"/>
          </a:p>
          <a:p>
            <a:pPr>
              <a:buNone/>
            </a:pPr>
            <a:r>
              <a:rPr lang="en-GB" sz="2400" b="1" dirty="0" smtClean="0"/>
              <a:t>	[We sent them] with clear proofs and written ordinances. And We revealed to you the message that you may make clear to the people what was sent down to them and that they might give thought. [16:44]</a:t>
            </a:r>
          </a:p>
          <a:p>
            <a:endParaRPr lang="en-GB" sz="1800" dirty="0" smtClean="0"/>
          </a:p>
          <a:p>
            <a:pPr>
              <a:buNone/>
            </a:pPr>
            <a:endParaRPr lang="en-GB" sz="1800" dirty="0"/>
          </a:p>
          <a:p>
            <a:pPr>
              <a:buNone/>
            </a:pPr>
            <a:endParaRPr lang="en-GB" sz="1800" dirty="0"/>
          </a:p>
        </p:txBody>
      </p:sp>
    </p:spTree>
    <p:extLst>
      <p:ext uri="{BB962C8B-B14F-4D97-AF65-F5344CB8AC3E}">
        <p14:creationId xmlns:p14="http://schemas.microsoft.com/office/powerpoint/2010/main" val="324330079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Principles Progress</a:t>
            </a:r>
            <a:endParaRPr lang="en-GB" dirty="0"/>
          </a:p>
        </p:txBody>
      </p:sp>
      <p:sp>
        <p:nvSpPr>
          <p:cNvPr id="3" name="Content Placeholder 2"/>
          <p:cNvSpPr>
            <a:spLocks noGrp="1"/>
          </p:cNvSpPr>
          <p:nvPr>
            <p:ph idx="1"/>
          </p:nvPr>
        </p:nvSpPr>
        <p:spPr/>
        <p:txBody>
          <a:bodyPr>
            <a:normAutofit fontScale="85000" lnSpcReduction="20000"/>
          </a:bodyPr>
          <a:lstStyle/>
          <a:p>
            <a:pPr marL="514350" indent="-514350">
              <a:buNone/>
            </a:pPr>
            <a:r>
              <a:rPr lang="en-GB" dirty="0" smtClean="0"/>
              <a:t>1. The purpose of revelation is guidance.</a:t>
            </a:r>
          </a:p>
          <a:p>
            <a:pPr marL="514350" indent="-514350">
              <a:buAutoNum type="arabicPeriod"/>
            </a:pPr>
            <a:endParaRPr lang="en-GB" dirty="0" smtClean="0"/>
          </a:p>
          <a:p>
            <a:pPr>
              <a:buNone/>
            </a:pPr>
            <a:r>
              <a:rPr lang="en-GB" dirty="0" smtClean="0"/>
              <a:t>2. Our beliefs about the unseen should derive from Revelation.</a:t>
            </a:r>
          </a:p>
          <a:p>
            <a:pPr>
              <a:buNone/>
            </a:pPr>
            <a:endParaRPr lang="en-GB" dirty="0" smtClean="0"/>
          </a:p>
          <a:p>
            <a:pPr>
              <a:buNone/>
            </a:pPr>
            <a:r>
              <a:rPr lang="en-GB" dirty="0" smtClean="0"/>
              <a:t>3. Our interpretation of revelation should be consistent.</a:t>
            </a:r>
          </a:p>
          <a:p>
            <a:pPr>
              <a:buNone/>
            </a:pPr>
            <a:endParaRPr lang="en-GB" dirty="0" smtClean="0"/>
          </a:p>
          <a:p>
            <a:pPr>
              <a:buNone/>
            </a:pPr>
            <a:r>
              <a:rPr lang="en-GB" dirty="0" smtClean="0"/>
              <a:t>4. Our interpretation of revelation should not cause contradictions.</a:t>
            </a:r>
          </a:p>
          <a:p>
            <a:pPr>
              <a:buNone/>
            </a:pPr>
            <a:endParaRPr lang="en-GB" dirty="0" smtClean="0"/>
          </a:p>
          <a:p>
            <a:pPr>
              <a:buNone/>
            </a:pPr>
            <a:r>
              <a:rPr lang="en-GB" dirty="0" smtClean="0"/>
              <a:t>5. We throw out man made religion.</a:t>
            </a:r>
          </a:p>
        </p:txBody>
      </p:sp>
      <p:pic>
        <p:nvPicPr>
          <p:cNvPr id="4" name="Picture 2" descr="C:\Users\###\Desktop\Ti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84784"/>
            <a:ext cx="649287" cy="6183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Desktop\Ti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7" y="2348880"/>
            <a:ext cx="649287" cy="6183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Desktop\Ti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429000"/>
            <a:ext cx="649287" cy="6183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 #4</a:t>
            </a:r>
            <a:endParaRPr lang="en-GB" dirty="0"/>
          </a:p>
        </p:txBody>
      </p:sp>
      <p:sp>
        <p:nvSpPr>
          <p:cNvPr id="3" name="Content Placeholder 2"/>
          <p:cNvSpPr>
            <a:spLocks noGrp="1"/>
          </p:cNvSpPr>
          <p:nvPr>
            <p:ph idx="1"/>
          </p:nvPr>
        </p:nvSpPr>
        <p:spPr/>
        <p:txBody>
          <a:bodyPr/>
          <a:lstStyle/>
          <a:p>
            <a:pPr algn="ctr">
              <a:buNone/>
            </a:pPr>
            <a:r>
              <a:rPr lang="en-GB" dirty="0" smtClean="0"/>
              <a:t>“Our interpretation of revelation should not </a:t>
            </a:r>
          </a:p>
          <a:p>
            <a:pPr algn="ctr">
              <a:buNone/>
            </a:pPr>
            <a:r>
              <a:rPr lang="en-GB" dirty="0" smtClean="0"/>
              <a:t>cause contradictions”</a:t>
            </a:r>
            <a:endParaRPr lang="en-GB"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Trinity Conflicts with the New Testament</a:t>
            </a:r>
            <a:endParaRPr lang="en-GB" dirty="0"/>
          </a:p>
        </p:txBody>
      </p:sp>
      <p:sp>
        <p:nvSpPr>
          <p:cNvPr id="3" name="Content Placeholder 2"/>
          <p:cNvSpPr>
            <a:spLocks noGrp="1"/>
          </p:cNvSpPr>
          <p:nvPr>
            <p:ph idx="1"/>
          </p:nvPr>
        </p:nvSpPr>
        <p:spPr/>
        <p:txBody>
          <a:bodyPr>
            <a:normAutofit fontScale="92500"/>
          </a:bodyPr>
          <a:lstStyle/>
          <a:p>
            <a:r>
              <a:rPr lang="en-GB" dirty="0" smtClean="0"/>
              <a:t>The New Testament mentions an incident with Jesus and a fig tree:</a:t>
            </a:r>
          </a:p>
          <a:p>
            <a:pPr>
              <a:buNone/>
            </a:pPr>
            <a:endParaRPr lang="en-GB" b="1" i="1" dirty="0" smtClean="0"/>
          </a:p>
          <a:p>
            <a:pPr>
              <a:buNone/>
            </a:pPr>
            <a:r>
              <a:rPr lang="en-GB" b="1" dirty="0" smtClean="0"/>
              <a:t>	Jesus was hungry. Seeing in the distance a fig tree in leaf, he went to find out if it had any fruit. When he reached it, he found nothing but leaves, because it was not the season for figs. Then he said to the tree, “May no one ever eat fruit from you again...” [Mark 11:12-14]</a:t>
            </a:r>
            <a:endParaRPr lang="en-GB"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Trinity Conflicts with the New Testament</a:t>
            </a:r>
            <a:endParaRPr lang="en-GB" dirty="0"/>
          </a:p>
        </p:txBody>
      </p:sp>
      <p:sp>
        <p:nvSpPr>
          <p:cNvPr id="3" name="Content Placeholder 2"/>
          <p:cNvSpPr>
            <a:spLocks noGrp="1"/>
          </p:cNvSpPr>
          <p:nvPr>
            <p:ph idx="1"/>
          </p:nvPr>
        </p:nvSpPr>
        <p:spPr/>
        <p:txBody>
          <a:bodyPr>
            <a:normAutofit/>
          </a:bodyPr>
          <a:lstStyle/>
          <a:p>
            <a:r>
              <a:rPr lang="en-GB" dirty="0" smtClean="0"/>
              <a:t>We are told that Jesus approached a fig tree because he was hungry, and became angry and cursed it when he realised it had no fruit.</a:t>
            </a:r>
          </a:p>
          <a:p>
            <a:pPr>
              <a:buNone/>
            </a:pP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3779912" y="3429000"/>
            <a:ext cx="1584176" cy="31292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Trinity Conflicts with the New Testament</a:t>
            </a:r>
            <a:endParaRPr lang="en-GB" dirty="0"/>
          </a:p>
        </p:txBody>
      </p:sp>
      <p:sp>
        <p:nvSpPr>
          <p:cNvPr id="3" name="Content Placeholder 2"/>
          <p:cNvSpPr>
            <a:spLocks noGrp="1"/>
          </p:cNvSpPr>
          <p:nvPr>
            <p:ph idx="1"/>
          </p:nvPr>
        </p:nvSpPr>
        <p:spPr/>
        <p:txBody>
          <a:bodyPr>
            <a:normAutofit/>
          </a:bodyPr>
          <a:lstStyle/>
          <a:p>
            <a:r>
              <a:rPr lang="en-GB" dirty="0" smtClean="0"/>
              <a:t>Such an incident makes no sense in light of the Trinitarian claim that Jesus is fully God.</a:t>
            </a:r>
          </a:p>
          <a:p>
            <a:endParaRPr lang="en-GB" dirty="0" smtClean="0"/>
          </a:p>
          <a:p>
            <a:r>
              <a:rPr lang="en-GB" dirty="0" smtClean="0"/>
              <a:t>God is All Knowing, so if Jesus really is God then that would make him the creator of fig trees, in which case how could he have been ignorant of the fact that it was not the season for figs?</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Trinity Conflicts with the New Testament</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Why would God curse the fig tree for producing fruit in certain seasons, something He Himself willed it to do?</a:t>
            </a:r>
          </a:p>
          <a:p>
            <a:endParaRPr lang="en-GB" dirty="0" smtClean="0"/>
          </a:p>
          <a:p>
            <a:r>
              <a:rPr lang="en-GB" dirty="0" smtClean="0"/>
              <a:t>If Trinitarians want to argue that it was the limited human nature that made the mistake, then why did the divine nature act on the mistake of the human nature? Is this a case of the human nature overriding the divine nature? Is such a thing possible?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of Christian Belief</a:t>
            </a:r>
            <a:endParaRPr lang="en-GB" dirty="0"/>
          </a:p>
        </p:txBody>
      </p:sp>
      <p:sp>
        <p:nvSpPr>
          <p:cNvPr id="3" name="Content Placeholder 2"/>
          <p:cNvSpPr>
            <a:spLocks noGrp="1"/>
          </p:cNvSpPr>
          <p:nvPr>
            <p:ph idx="1"/>
          </p:nvPr>
        </p:nvSpPr>
        <p:spPr/>
        <p:txBody>
          <a:bodyPr>
            <a:normAutofit/>
          </a:bodyPr>
          <a:lstStyle/>
          <a:p>
            <a:pPr>
              <a:buNone/>
            </a:pPr>
            <a:endParaRPr lang="en-GB" dirty="0" smtClean="0"/>
          </a:p>
          <a:p>
            <a:pPr>
              <a:buNone/>
            </a:pPr>
            <a:endParaRPr lang="en-GB" dirty="0" smtClean="0"/>
          </a:p>
          <a:p>
            <a:pPr algn="ctr">
              <a:buNone/>
            </a:pPr>
            <a:r>
              <a:rPr lang="en-GB" b="1" dirty="0" smtClean="0"/>
              <a:t>“Salvation is based on a belief of the deity of </a:t>
            </a:r>
          </a:p>
          <a:p>
            <a:pPr algn="ctr">
              <a:buNone/>
            </a:pPr>
            <a:r>
              <a:rPr lang="en-GB" b="1" dirty="0" smtClean="0"/>
              <a:t>Jesus and his death and resurrection.”</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Trinity Conflicts with the New Testament</a:t>
            </a:r>
            <a:endParaRPr lang="en-GB" dirty="0"/>
          </a:p>
        </p:txBody>
      </p:sp>
      <p:sp>
        <p:nvSpPr>
          <p:cNvPr id="3" name="Content Placeholder 2"/>
          <p:cNvSpPr>
            <a:spLocks noGrp="1"/>
          </p:cNvSpPr>
          <p:nvPr>
            <p:ph idx="1"/>
          </p:nvPr>
        </p:nvSpPr>
        <p:spPr/>
        <p:txBody>
          <a:bodyPr>
            <a:normAutofit/>
          </a:bodyPr>
          <a:lstStyle/>
          <a:p>
            <a:r>
              <a:rPr lang="en-GB" dirty="0" smtClean="0"/>
              <a:t>The miracles of Jesus, Trinitarians say, are because of his divine nature. In which case one has to ask the question of why the divine Jesus cursed the tree. Why not just command it to bear fruit? Why ruin a perfectly good tree, come fig season this tree would have had fruit and others could have eaten from it.</a:t>
            </a:r>
          </a:p>
        </p:txBody>
      </p:sp>
    </p:spTree>
    <p:extLst>
      <p:ext uri="{BB962C8B-B14F-4D97-AF65-F5344CB8AC3E}">
        <p14:creationId xmlns:p14="http://schemas.microsoft.com/office/powerpoint/2010/main" val="360935085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Trinity Conflicts with the New Testament</a:t>
            </a:r>
            <a:endParaRPr lang="en-GB" dirty="0"/>
          </a:p>
        </p:txBody>
      </p:sp>
      <p:sp>
        <p:nvSpPr>
          <p:cNvPr id="3" name="Content Placeholder 2"/>
          <p:cNvSpPr>
            <a:spLocks noGrp="1"/>
          </p:cNvSpPr>
          <p:nvPr>
            <p:ph idx="1"/>
          </p:nvPr>
        </p:nvSpPr>
        <p:spPr/>
        <p:txBody>
          <a:bodyPr>
            <a:normAutofit/>
          </a:bodyPr>
          <a:lstStyle/>
          <a:p>
            <a:r>
              <a:rPr lang="en-GB" dirty="0" smtClean="0"/>
              <a:t>The fig tree story demonstrates that when it comes to the knowledge of Jesus, it seems that either the divine nature is lacking or completely absent.</a:t>
            </a:r>
          </a:p>
          <a:p>
            <a:endParaRPr lang="en-GB" dirty="0" smtClean="0"/>
          </a:p>
          <a:p>
            <a:r>
              <a:rPr lang="en-GB" dirty="0" smtClean="0"/>
              <a:t>Jesus cannot said to be fully God because he lacks essential attributes of God, such as possessing All Knowledge.</a:t>
            </a:r>
            <a:endParaRPr lang="en-GB"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Trinity Conflicts with the New Testament</a:t>
            </a:r>
            <a:endParaRPr lang="en-GB" dirty="0"/>
          </a:p>
        </p:txBody>
      </p:sp>
      <p:sp>
        <p:nvSpPr>
          <p:cNvPr id="3" name="Content Placeholder 2"/>
          <p:cNvSpPr>
            <a:spLocks noGrp="1"/>
          </p:cNvSpPr>
          <p:nvPr>
            <p:ph idx="1"/>
          </p:nvPr>
        </p:nvSpPr>
        <p:spPr/>
        <p:txBody>
          <a:bodyPr>
            <a:normAutofit/>
          </a:bodyPr>
          <a:lstStyle/>
          <a:p>
            <a:r>
              <a:rPr lang="en-GB" dirty="0" smtClean="0"/>
              <a:t>Such incidents bring to light the many contradictions of Trinitarian doctrine.</a:t>
            </a:r>
          </a:p>
          <a:p>
            <a:endParaRPr lang="en-GB" dirty="0" smtClean="0"/>
          </a:p>
          <a:p>
            <a:r>
              <a:rPr lang="en-GB" dirty="0" smtClean="0"/>
              <a:t>For example, how can God be All Powerful and yet have weaknesses such as hunger?</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Trinity Conflicts with the New Testament</a:t>
            </a:r>
            <a:endParaRPr lang="en-GB" dirty="0"/>
          </a:p>
        </p:txBody>
      </p:sp>
      <p:sp>
        <p:nvSpPr>
          <p:cNvPr id="3" name="Content Placeholder 2"/>
          <p:cNvSpPr>
            <a:spLocks noGrp="1"/>
          </p:cNvSpPr>
          <p:nvPr>
            <p:ph idx="1"/>
          </p:nvPr>
        </p:nvSpPr>
        <p:spPr/>
        <p:txBody>
          <a:bodyPr>
            <a:normAutofit/>
          </a:bodyPr>
          <a:lstStyle/>
          <a:p>
            <a:r>
              <a:rPr lang="en-GB" dirty="0" smtClean="0"/>
              <a:t>Moreover such divine shortcomings aren't just restricted to Jesus. The Bible tells us that the Holy Spirit also lacks God's perfect knowledge:</a:t>
            </a:r>
          </a:p>
          <a:p>
            <a:pPr>
              <a:buNone/>
            </a:pPr>
            <a:endParaRPr lang="en-GB" b="1" i="1" dirty="0" smtClean="0"/>
          </a:p>
          <a:p>
            <a:pPr>
              <a:buNone/>
            </a:pPr>
            <a:r>
              <a:rPr lang="en-GB" b="1" i="1" dirty="0" smtClean="0"/>
              <a:t>	</a:t>
            </a:r>
            <a:r>
              <a:rPr lang="en-GB" b="1" dirty="0" smtClean="0"/>
              <a:t>“But about that day or hour no one knows, not even the angels in heaven, nor the Son, but only the Father.” [Mark 13:32]</a:t>
            </a:r>
            <a:endParaRPr lang="en-GB" dirty="0"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Trinity Conflicts with the New Testament</a:t>
            </a:r>
            <a:endParaRPr lang="en-GB" dirty="0"/>
          </a:p>
        </p:txBody>
      </p:sp>
      <p:sp>
        <p:nvSpPr>
          <p:cNvPr id="3" name="Content Placeholder 2"/>
          <p:cNvSpPr>
            <a:spLocks noGrp="1"/>
          </p:cNvSpPr>
          <p:nvPr>
            <p:ph idx="1"/>
          </p:nvPr>
        </p:nvSpPr>
        <p:spPr/>
        <p:txBody>
          <a:bodyPr>
            <a:normAutofit fontScale="92500"/>
          </a:bodyPr>
          <a:lstStyle/>
          <a:p>
            <a:r>
              <a:rPr lang="en-GB" dirty="0" smtClean="0"/>
              <a:t>Here Jesus categorically states that no one, which includes himself and the Holy Spirit, knows the Hour, but only the Father. Since they both lack the Father's knowledge, the Trinitarian claim that the Father, Son and Holy Spirit are equal is false.</a:t>
            </a:r>
          </a:p>
          <a:p>
            <a:endParaRPr lang="en-GB" dirty="0" smtClean="0"/>
          </a:p>
          <a:p>
            <a:r>
              <a:rPr lang="en-GB" dirty="0" smtClean="0"/>
              <a:t>The co-equality of the persons is a central pillar, without which the foundation of the Trinity comes crashing down.</a:t>
            </a:r>
            <a:endParaRPr lang="en-GB"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Trinity Conflicts with God’s Nature</a:t>
            </a:r>
            <a:endParaRPr lang="en-GB" dirty="0"/>
          </a:p>
        </p:txBody>
      </p:sp>
      <p:sp>
        <p:nvSpPr>
          <p:cNvPr id="3" name="Content Placeholder 2"/>
          <p:cNvSpPr>
            <a:spLocks noGrp="1"/>
          </p:cNvSpPr>
          <p:nvPr>
            <p:ph idx="1"/>
          </p:nvPr>
        </p:nvSpPr>
        <p:spPr/>
        <p:txBody>
          <a:bodyPr>
            <a:normAutofit lnSpcReduction="10000"/>
          </a:bodyPr>
          <a:lstStyle/>
          <a:p>
            <a:r>
              <a:rPr lang="en-GB" dirty="0" smtClean="0"/>
              <a:t>Bible says God is eternal and unchanging:</a:t>
            </a:r>
          </a:p>
          <a:p>
            <a:endParaRPr lang="en-GB" dirty="0" smtClean="0"/>
          </a:p>
          <a:p>
            <a:pPr marL="0" indent="0" fontAlgn="base">
              <a:buNone/>
            </a:pPr>
            <a:r>
              <a:rPr lang="en-GB" b="1" dirty="0" smtClean="0"/>
              <a:t>Every </a:t>
            </a:r>
            <a:r>
              <a:rPr lang="en-GB" b="1" dirty="0"/>
              <a:t>good and perfect gift is from above, coming down from the Father of the heavenly lights</a:t>
            </a:r>
            <a:r>
              <a:rPr lang="en-GB" b="1" dirty="0" smtClean="0"/>
              <a:t>, </a:t>
            </a:r>
            <a:r>
              <a:rPr lang="en-GB" b="1" u="sng" dirty="0" smtClean="0"/>
              <a:t>who </a:t>
            </a:r>
            <a:r>
              <a:rPr lang="en-GB" b="1" u="sng" dirty="0"/>
              <a:t>does not change</a:t>
            </a:r>
            <a:r>
              <a:rPr lang="en-GB" b="1" dirty="0"/>
              <a:t> like shifting shadows. [James 1:17]</a:t>
            </a:r>
            <a:r>
              <a:rPr lang="en-GB" dirty="0"/>
              <a:t/>
            </a:r>
            <a:br>
              <a:rPr lang="en-GB" dirty="0"/>
            </a:br>
            <a:endParaRPr lang="en-GB" dirty="0"/>
          </a:p>
          <a:p>
            <a:pPr marL="0" indent="0" fontAlgn="base">
              <a:buNone/>
            </a:pPr>
            <a:r>
              <a:rPr lang="en-GB" b="1" dirty="0" smtClean="0"/>
              <a:t>Your </a:t>
            </a:r>
            <a:r>
              <a:rPr lang="en-GB" b="1" dirty="0"/>
              <a:t>throne is established from of old; </a:t>
            </a:r>
            <a:r>
              <a:rPr lang="en-GB" b="1" u="sng" dirty="0"/>
              <a:t>you are from everlasting</a:t>
            </a:r>
            <a:r>
              <a:rPr lang="en-GB" b="1" dirty="0"/>
              <a:t>. [Psalm 93:2</a:t>
            </a:r>
            <a:r>
              <a:rPr lang="en-GB" b="1" dirty="0" smtClean="0"/>
              <a:t>]</a:t>
            </a:r>
            <a:endParaRPr lang="en-GB"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Trinity </a:t>
            </a:r>
            <a:r>
              <a:rPr lang="en-GB" dirty="0" smtClean="0"/>
              <a:t>Conflicts </a:t>
            </a:r>
            <a:r>
              <a:rPr lang="en-GB" dirty="0"/>
              <a:t>with God’s Nature</a:t>
            </a:r>
          </a:p>
        </p:txBody>
      </p:sp>
      <p:sp>
        <p:nvSpPr>
          <p:cNvPr id="3" name="Content Placeholder 2"/>
          <p:cNvSpPr>
            <a:spLocks noGrp="1"/>
          </p:cNvSpPr>
          <p:nvPr>
            <p:ph idx="1"/>
          </p:nvPr>
        </p:nvSpPr>
        <p:spPr/>
        <p:txBody>
          <a:bodyPr>
            <a:normAutofit/>
          </a:bodyPr>
          <a:lstStyle/>
          <a:p>
            <a:r>
              <a:rPr lang="en-GB" dirty="0" smtClean="0"/>
              <a:t>If the Son </a:t>
            </a:r>
            <a:r>
              <a:rPr lang="en-GB" dirty="0"/>
              <a:t>took on a dual nature, that is, a limited human nature alongside </a:t>
            </a:r>
            <a:r>
              <a:rPr lang="en-GB" dirty="0" smtClean="0"/>
              <a:t>his </a:t>
            </a:r>
            <a:r>
              <a:rPr lang="en-GB" dirty="0"/>
              <a:t>divine nature, whilst at the same time still being God, then the implication is that in becoming man, the nature of God </a:t>
            </a:r>
            <a:r>
              <a:rPr lang="en-GB" dirty="0" smtClean="0"/>
              <a:t>changed.</a:t>
            </a:r>
          </a:p>
          <a:p>
            <a:endParaRPr lang="en-GB" dirty="0"/>
          </a:p>
          <a:p>
            <a:r>
              <a:rPr lang="en-GB" dirty="0" smtClean="0"/>
              <a:t>This </a:t>
            </a:r>
            <a:r>
              <a:rPr lang="en-GB" dirty="0"/>
              <a:t>conflicts with the knowledge from the Bible that God is eternal and unchanging.</a:t>
            </a:r>
            <a:endParaRPr lang="en-GB" dirty="0" smtClean="0"/>
          </a:p>
        </p:txBody>
      </p:sp>
    </p:spTree>
    <p:extLst>
      <p:ext uri="{BB962C8B-B14F-4D97-AF65-F5344CB8AC3E}">
        <p14:creationId xmlns:p14="http://schemas.microsoft.com/office/powerpoint/2010/main" val="87173281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God’s Perfection </a:t>
            </a:r>
            <a:r>
              <a:rPr lang="en-GB" dirty="0"/>
              <a:t>C</a:t>
            </a:r>
            <a:r>
              <a:rPr lang="en-GB" dirty="0" smtClean="0"/>
              <a:t>ompromised</a:t>
            </a:r>
            <a:endParaRPr lang="en-GB" dirty="0"/>
          </a:p>
        </p:txBody>
      </p:sp>
      <p:sp>
        <p:nvSpPr>
          <p:cNvPr id="3" name="Content Placeholder 2"/>
          <p:cNvSpPr>
            <a:spLocks noGrp="1"/>
          </p:cNvSpPr>
          <p:nvPr>
            <p:ph idx="1"/>
          </p:nvPr>
        </p:nvSpPr>
        <p:spPr/>
        <p:txBody>
          <a:bodyPr/>
          <a:lstStyle/>
          <a:p>
            <a:r>
              <a:rPr lang="en-GB" dirty="0" smtClean="0"/>
              <a:t>Recall that at </a:t>
            </a:r>
            <a:r>
              <a:rPr lang="en-GB" dirty="0"/>
              <a:t>the incarnation humanity </a:t>
            </a:r>
            <a:r>
              <a:rPr lang="en-GB" dirty="0" smtClean="0"/>
              <a:t>was </a:t>
            </a:r>
            <a:r>
              <a:rPr lang="en-GB" dirty="0"/>
              <a:t>been permanently incorporated into the Godhead</a:t>
            </a:r>
            <a:r>
              <a:rPr lang="en-GB" dirty="0" smtClean="0"/>
              <a:t>. The Son will forever have an inseparable divine and human nature.</a:t>
            </a:r>
          </a:p>
        </p:txBody>
      </p:sp>
    </p:spTree>
    <p:extLst>
      <p:ext uri="{BB962C8B-B14F-4D97-AF65-F5344CB8AC3E}">
        <p14:creationId xmlns:p14="http://schemas.microsoft.com/office/powerpoint/2010/main" val="47242754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God’s Perfection </a:t>
            </a:r>
            <a:r>
              <a:rPr lang="en-GB" dirty="0"/>
              <a:t>C</a:t>
            </a:r>
            <a:r>
              <a:rPr lang="en-GB" dirty="0" smtClean="0"/>
              <a:t>ompromised</a:t>
            </a:r>
            <a:endParaRPr lang="en-GB" dirty="0"/>
          </a:p>
        </p:txBody>
      </p:sp>
      <p:sp>
        <p:nvSpPr>
          <p:cNvPr id="3" name="Content Placeholder 2"/>
          <p:cNvSpPr>
            <a:spLocks noGrp="1"/>
          </p:cNvSpPr>
          <p:nvPr>
            <p:ph idx="1"/>
          </p:nvPr>
        </p:nvSpPr>
        <p:spPr/>
        <p:txBody>
          <a:bodyPr/>
          <a:lstStyle/>
          <a:p>
            <a:r>
              <a:rPr lang="en-GB" dirty="0" smtClean="0"/>
              <a:t>This raises an uncomfortable question</a:t>
            </a:r>
            <a:r>
              <a:rPr lang="en-GB" dirty="0" smtClean="0"/>
              <a:t>: </a:t>
            </a:r>
            <a:r>
              <a:rPr lang="en-GB" b="1" dirty="0" smtClean="0"/>
              <a:t>“</a:t>
            </a:r>
            <a:r>
              <a:rPr lang="en-GB" b="1" dirty="0" smtClean="0"/>
              <a:t>Was God’s nature more perfect before or after the incarnation?”</a:t>
            </a:r>
          </a:p>
          <a:p>
            <a:pPr marL="0" indent="0">
              <a:buNone/>
            </a:pPr>
            <a:endParaRPr lang="en-GB" dirty="0"/>
          </a:p>
          <a:p>
            <a:pPr marL="0" indent="0">
              <a:buNone/>
            </a:pP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429000"/>
            <a:ext cx="7065440" cy="3083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30439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God’s Perfection </a:t>
            </a:r>
            <a:r>
              <a:rPr lang="en-GB" dirty="0"/>
              <a:t>C</a:t>
            </a:r>
            <a:r>
              <a:rPr lang="en-GB" dirty="0" smtClean="0"/>
              <a:t>ompromised</a:t>
            </a:r>
            <a:endParaRPr lang="en-GB" dirty="0"/>
          </a:p>
        </p:txBody>
      </p:sp>
      <p:sp>
        <p:nvSpPr>
          <p:cNvPr id="3" name="Content Placeholder 2"/>
          <p:cNvSpPr>
            <a:spLocks noGrp="1"/>
          </p:cNvSpPr>
          <p:nvPr>
            <p:ph idx="1"/>
          </p:nvPr>
        </p:nvSpPr>
        <p:spPr/>
        <p:txBody>
          <a:bodyPr>
            <a:normAutofit/>
          </a:bodyPr>
          <a:lstStyle/>
          <a:p>
            <a:r>
              <a:rPr lang="en-GB" dirty="0" smtClean="0"/>
              <a:t>Since God is the pinnacle of perfection, there is no need for Him to become anything. If something needs to be added to His nature, such as humanity or anything else for that matter, then doesn’t that mean He lacked something before?</a:t>
            </a:r>
          </a:p>
        </p:txBody>
      </p:sp>
    </p:spTree>
    <p:extLst>
      <p:ext uri="{BB962C8B-B14F-4D97-AF65-F5344CB8AC3E}">
        <p14:creationId xmlns:p14="http://schemas.microsoft.com/office/powerpoint/2010/main" val="2022304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Bible?</a:t>
            </a:r>
            <a:endParaRPr lang="en-GB" dirty="0"/>
          </a:p>
        </p:txBody>
      </p:sp>
      <p:sp>
        <p:nvSpPr>
          <p:cNvPr id="3" name="Content Placeholder 2"/>
          <p:cNvSpPr>
            <a:spLocks noGrp="1"/>
          </p:cNvSpPr>
          <p:nvPr>
            <p:ph idx="1"/>
          </p:nvPr>
        </p:nvSpPr>
        <p:spPr/>
        <p:txBody>
          <a:bodyPr/>
          <a:lstStyle/>
          <a:p>
            <a:r>
              <a:rPr lang="en-GB" dirty="0" smtClean="0"/>
              <a:t>Depends on who you ask.</a:t>
            </a:r>
          </a:p>
          <a:p>
            <a:pPr>
              <a:buNone/>
            </a:pPr>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God’s Perfection </a:t>
            </a:r>
            <a:r>
              <a:rPr lang="en-GB" dirty="0"/>
              <a:t>C</a:t>
            </a:r>
            <a:r>
              <a:rPr lang="en-GB" dirty="0" smtClean="0"/>
              <a:t>ompromised</a:t>
            </a:r>
            <a:endParaRPr lang="en-GB" dirty="0"/>
          </a:p>
        </p:txBody>
      </p:sp>
      <p:sp>
        <p:nvSpPr>
          <p:cNvPr id="3" name="Content Placeholder 2"/>
          <p:cNvSpPr>
            <a:spLocks noGrp="1"/>
          </p:cNvSpPr>
          <p:nvPr>
            <p:ph idx="1"/>
          </p:nvPr>
        </p:nvSpPr>
        <p:spPr/>
        <p:txBody>
          <a:bodyPr>
            <a:normAutofit/>
          </a:bodyPr>
          <a:lstStyle/>
          <a:p>
            <a:r>
              <a:rPr lang="en-GB" dirty="0" smtClean="0"/>
              <a:t>Which state is considered more “godly”, the pre-incarnation God, or post-incarnation God? You can see that the doctrine of the incarnation puts Trinitarians in a blasphemous predicament.</a:t>
            </a:r>
            <a:endParaRPr lang="en-GB" dirty="0"/>
          </a:p>
          <a:p>
            <a:pPr marL="0" indent="0">
              <a:buNone/>
            </a:pPr>
            <a:endParaRPr lang="en-GB" dirty="0"/>
          </a:p>
        </p:txBody>
      </p:sp>
    </p:spTree>
    <p:extLst>
      <p:ext uri="{BB962C8B-B14F-4D97-AF65-F5344CB8AC3E}">
        <p14:creationId xmlns:p14="http://schemas.microsoft.com/office/powerpoint/2010/main" val="202230439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Qur’an</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Let us consider the nature of the revelation of the Qur’an:</a:t>
            </a:r>
          </a:p>
          <a:p>
            <a:pPr marL="0" indent="0">
              <a:buNone/>
            </a:pPr>
            <a:endParaRPr lang="en-GB" dirty="0" smtClean="0"/>
          </a:p>
          <a:p>
            <a:pPr marL="514350" indent="-514350">
              <a:buFont typeface="+mj-lt"/>
              <a:buAutoNum type="arabicPeriod"/>
            </a:pPr>
            <a:r>
              <a:rPr lang="en-GB" dirty="0" smtClean="0"/>
              <a:t>Revealed to a man who could neither read nor write.</a:t>
            </a:r>
          </a:p>
          <a:p>
            <a:pPr marL="514350" indent="-514350">
              <a:buFont typeface="+mj-lt"/>
              <a:buAutoNum type="arabicPeriod"/>
            </a:pPr>
            <a:r>
              <a:rPr lang="en-GB" dirty="0" smtClean="0"/>
              <a:t>Revealed piecemeal over a period of 23 years.</a:t>
            </a:r>
          </a:p>
          <a:p>
            <a:pPr marL="514350" indent="-514350">
              <a:buFont typeface="+mj-lt"/>
              <a:buAutoNum type="arabicPeriod"/>
            </a:pPr>
            <a:r>
              <a:rPr lang="en-GB" dirty="0" err="1" smtClean="0"/>
              <a:t>Surahs</a:t>
            </a:r>
            <a:r>
              <a:rPr lang="en-GB" dirty="0" smtClean="0"/>
              <a:t> were not revealed sequentially. Al-</a:t>
            </a:r>
            <a:r>
              <a:rPr lang="en-GB" dirty="0" err="1" smtClean="0"/>
              <a:t>Baqarah</a:t>
            </a:r>
            <a:r>
              <a:rPr lang="en-GB" dirty="0" smtClean="0"/>
              <a:t>, for example, was revealed over many years, with its verses interspaced with the revelation of verses from other </a:t>
            </a:r>
            <a:r>
              <a:rPr lang="en-GB" dirty="0" err="1" smtClean="0"/>
              <a:t>Surahs</a:t>
            </a:r>
            <a:r>
              <a:rPr lang="en-GB" dirty="0" smtClean="0"/>
              <a:t>.</a:t>
            </a:r>
          </a:p>
          <a:p>
            <a:pPr marL="514350" indent="-514350">
              <a:buFont typeface="+mj-lt"/>
              <a:buAutoNum type="arabicPeriod"/>
            </a:pPr>
            <a:r>
              <a:rPr lang="en-GB" dirty="0" smtClean="0"/>
              <a:t>Many verses were revealed in response to unexpected questions and situations that Prophet Muhammad (</a:t>
            </a:r>
            <a:r>
              <a:rPr lang="en-GB" dirty="0" err="1" smtClean="0"/>
              <a:t>pbuh</a:t>
            </a:r>
            <a:r>
              <a:rPr lang="en-GB" dirty="0" smtClean="0"/>
              <a:t>) faced.</a:t>
            </a:r>
          </a:p>
          <a:p>
            <a:pPr marL="514350" indent="-514350">
              <a:buFont typeface="+mj-lt"/>
              <a:buAutoNum type="arabicPeriod"/>
            </a:pPr>
            <a:r>
              <a:rPr lang="en-GB" dirty="0" smtClean="0"/>
              <a:t>The Qur’an did not undergo an editorial process, once the verses were revealed their positions within </a:t>
            </a:r>
            <a:r>
              <a:rPr lang="en-GB" dirty="0" err="1" smtClean="0"/>
              <a:t>Surahs</a:t>
            </a:r>
            <a:r>
              <a:rPr lang="en-GB" dirty="0" smtClean="0"/>
              <a:t> were immediately fixed.</a:t>
            </a:r>
            <a:endParaRPr lang="en-GB" dirty="0"/>
          </a:p>
          <a:p>
            <a:pPr marL="514350" indent="-514350">
              <a:buFont typeface="+mj-lt"/>
              <a:buAutoNum type="arabicPeriod"/>
            </a:pPr>
            <a:r>
              <a:rPr lang="en-GB" dirty="0" smtClean="0"/>
              <a:t>The Qur’an was an oral tradition, so its verses had to be recalled from memory. There was no written </a:t>
            </a:r>
            <a:r>
              <a:rPr lang="en-GB" dirty="0" err="1" smtClean="0"/>
              <a:t>mushaf</a:t>
            </a:r>
            <a:r>
              <a:rPr lang="en-GB" dirty="0" smtClean="0"/>
              <a:t> that could be consulted when “updating” the Qur’an with new verses.</a:t>
            </a:r>
          </a:p>
        </p:txBody>
      </p:sp>
    </p:spTree>
    <p:extLst>
      <p:ext uri="{BB962C8B-B14F-4D97-AF65-F5344CB8AC3E}">
        <p14:creationId xmlns:p14="http://schemas.microsoft.com/office/powerpoint/2010/main" val="226571255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Qur’an</a:t>
            </a:r>
            <a:endParaRPr lang="en-GB" dirty="0"/>
          </a:p>
        </p:txBody>
      </p:sp>
      <p:sp>
        <p:nvSpPr>
          <p:cNvPr id="3" name="Content Placeholder 2"/>
          <p:cNvSpPr>
            <a:spLocks noGrp="1"/>
          </p:cNvSpPr>
          <p:nvPr>
            <p:ph idx="1"/>
          </p:nvPr>
        </p:nvSpPr>
        <p:spPr/>
        <p:txBody>
          <a:bodyPr>
            <a:normAutofit/>
          </a:bodyPr>
          <a:lstStyle/>
          <a:p>
            <a:r>
              <a:rPr lang="en-GB" dirty="0" smtClean="0"/>
              <a:t>In spite of these difficult circumstances, the Qur’an is internally harmonious and presents the reader with a consistent theology. Moreover it does not contain any contradictions.</a:t>
            </a:r>
          </a:p>
        </p:txBody>
      </p:sp>
    </p:spTree>
    <p:extLst>
      <p:ext uri="{BB962C8B-B14F-4D97-AF65-F5344CB8AC3E}">
        <p14:creationId xmlns:p14="http://schemas.microsoft.com/office/powerpoint/2010/main" val="32704661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Principles Progress</a:t>
            </a:r>
            <a:endParaRPr lang="en-GB" dirty="0"/>
          </a:p>
        </p:txBody>
      </p:sp>
      <p:sp>
        <p:nvSpPr>
          <p:cNvPr id="3" name="Content Placeholder 2"/>
          <p:cNvSpPr>
            <a:spLocks noGrp="1"/>
          </p:cNvSpPr>
          <p:nvPr>
            <p:ph idx="1"/>
          </p:nvPr>
        </p:nvSpPr>
        <p:spPr/>
        <p:txBody>
          <a:bodyPr>
            <a:normAutofit fontScale="85000" lnSpcReduction="20000"/>
          </a:bodyPr>
          <a:lstStyle/>
          <a:p>
            <a:pPr marL="514350" indent="-514350">
              <a:buNone/>
            </a:pPr>
            <a:r>
              <a:rPr lang="en-GB" dirty="0" smtClean="0"/>
              <a:t>1. The purpose of revelation is guidance.</a:t>
            </a:r>
          </a:p>
          <a:p>
            <a:pPr marL="514350" indent="-514350">
              <a:buAutoNum type="arabicPeriod"/>
            </a:pPr>
            <a:endParaRPr lang="en-GB" dirty="0" smtClean="0"/>
          </a:p>
          <a:p>
            <a:pPr>
              <a:buNone/>
            </a:pPr>
            <a:r>
              <a:rPr lang="en-GB" dirty="0" smtClean="0"/>
              <a:t>2. Our beliefs about the unseen should derive from Revelation.</a:t>
            </a:r>
          </a:p>
          <a:p>
            <a:pPr>
              <a:buNone/>
            </a:pPr>
            <a:endParaRPr lang="en-GB" dirty="0" smtClean="0"/>
          </a:p>
          <a:p>
            <a:pPr>
              <a:buNone/>
            </a:pPr>
            <a:r>
              <a:rPr lang="en-GB" dirty="0" smtClean="0"/>
              <a:t>3. Our interpretation of revelation should be consistent.</a:t>
            </a:r>
          </a:p>
          <a:p>
            <a:pPr>
              <a:buNone/>
            </a:pPr>
            <a:endParaRPr lang="en-GB" dirty="0" smtClean="0"/>
          </a:p>
          <a:p>
            <a:pPr>
              <a:buNone/>
            </a:pPr>
            <a:r>
              <a:rPr lang="en-GB" dirty="0" smtClean="0"/>
              <a:t>4. Our interpretation of revelation should not cause contradictions.</a:t>
            </a:r>
          </a:p>
          <a:p>
            <a:pPr>
              <a:buNone/>
            </a:pPr>
            <a:endParaRPr lang="en-GB" dirty="0" smtClean="0"/>
          </a:p>
          <a:p>
            <a:pPr>
              <a:buNone/>
            </a:pPr>
            <a:r>
              <a:rPr lang="en-GB" dirty="0" smtClean="0"/>
              <a:t>5. We throw out man made religion.</a:t>
            </a:r>
          </a:p>
        </p:txBody>
      </p:sp>
      <p:pic>
        <p:nvPicPr>
          <p:cNvPr id="4" name="Picture 2" descr="C:\Users\###\Desktop\Ti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84784"/>
            <a:ext cx="649287" cy="6183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Desktop\Ti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7" y="2304199"/>
            <a:ext cx="649287" cy="6183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Desktop\Ti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6" y="3429000"/>
            <a:ext cx="649287" cy="6183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Desktop\Ti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5" y="4293096"/>
            <a:ext cx="649287" cy="6183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 #5</a:t>
            </a:r>
            <a:endParaRPr lang="en-GB" dirty="0"/>
          </a:p>
        </p:txBody>
      </p:sp>
      <p:sp>
        <p:nvSpPr>
          <p:cNvPr id="3" name="Content Placeholder 2"/>
          <p:cNvSpPr>
            <a:spLocks noGrp="1"/>
          </p:cNvSpPr>
          <p:nvPr>
            <p:ph idx="1"/>
          </p:nvPr>
        </p:nvSpPr>
        <p:spPr/>
        <p:txBody>
          <a:bodyPr/>
          <a:lstStyle/>
          <a:p>
            <a:pPr algn="ctr">
              <a:buNone/>
            </a:pPr>
            <a:r>
              <a:rPr lang="en-GB" dirty="0" smtClean="0"/>
              <a:t>“We throw out man made religion”</a:t>
            </a:r>
            <a:endParaRPr lang="en-GB" dirty="0"/>
          </a:p>
        </p:txBody>
      </p:sp>
    </p:spTree>
    <p:extLst>
      <p:ext uri="{BB962C8B-B14F-4D97-AF65-F5344CB8AC3E}">
        <p14:creationId xmlns:p14="http://schemas.microsoft.com/office/powerpoint/2010/main" val="257247594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Discussion So Far...</a:t>
            </a:r>
            <a:endParaRPr lang="en-GB" dirty="0"/>
          </a:p>
        </p:txBody>
      </p:sp>
      <p:sp>
        <p:nvSpPr>
          <p:cNvPr id="3" name="Content Placeholder 2"/>
          <p:cNvSpPr>
            <a:spLocks noGrp="1"/>
          </p:cNvSpPr>
          <p:nvPr>
            <p:ph idx="1"/>
          </p:nvPr>
        </p:nvSpPr>
        <p:spPr/>
        <p:txBody>
          <a:bodyPr>
            <a:normAutofit/>
          </a:bodyPr>
          <a:lstStyle/>
          <a:p>
            <a:r>
              <a:rPr lang="en-GB" dirty="0" smtClean="0"/>
              <a:t>The Trinity is not scriptural.</a:t>
            </a:r>
          </a:p>
          <a:p>
            <a:endParaRPr lang="en-GB" dirty="0" smtClean="0"/>
          </a:p>
          <a:p>
            <a:r>
              <a:rPr lang="en-GB" dirty="0" smtClean="0"/>
              <a:t>Not present in name or concept.</a:t>
            </a:r>
          </a:p>
          <a:p>
            <a:endParaRPr lang="en-GB" dirty="0" smtClean="0"/>
          </a:p>
          <a:p>
            <a:r>
              <a:rPr lang="en-GB" dirty="0" smtClean="0"/>
              <a:t>There are some verses which may support some aspects of the Trinity, but they are ambiguous at best.</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origins of the Trinity</a:t>
            </a:r>
          </a:p>
        </p:txBody>
      </p:sp>
      <p:sp>
        <p:nvSpPr>
          <p:cNvPr id="3" name="Content Placeholder 2"/>
          <p:cNvSpPr>
            <a:spLocks noGrp="1"/>
          </p:cNvSpPr>
          <p:nvPr>
            <p:ph idx="1"/>
          </p:nvPr>
        </p:nvSpPr>
        <p:spPr/>
        <p:txBody>
          <a:bodyPr>
            <a:normAutofit/>
          </a:bodyPr>
          <a:lstStyle/>
          <a:p>
            <a:r>
              <a:rPr lang="en-GB" dirty="0" smtClean="0"/>
              <a:t>So then, where did the Trinity come from?</a:t>
            </a:r>
            <a:endParaRPr lang="en-GB" dirty="0"/>
          </a:p>
        </p:txBody>
      </p:sp>
      <p:pic>
        <p:nvPicPr>
          <p:cNvPr id="1026" name="Picture 2" descr="H:\Old PC Stuff\Islam\dawah\ManyProphetsOneMessage\pics\question-mark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2708920"/>
            <a:ext cx="3456384" cy="342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29354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origins of the Trinity</a:t>
            </a:r>
            <a:endParaRPr lang="en-GB" dirty="0"/>
          </a:p>
        </p:txBody>
      </p:sp>
      <p:sp>
        <p:nvSpPr>
          <p:cNvPr id="3" name="Content Placeholder 2"/>
          <p:cNvSpPr>
            <a:spLocks noGrp="1"/>
          </p:cNvSpPr>
          <p:nvPr>
            <p:ph idx="1"/>
          </p:nvPr>
        </p:nvSpPr>
        <p:spPr/>
        <p:txBody>
          <a:bodyPr/>
          <a:lstStyle/>
          <a:p>
            <a:r>
              <a:rPr lang="en-GB" dirty="0"/>
              <a:t>We've already seen that terms like "son of God" were commonplace among Jews during the time of Jesus.</a:t>
            </a:r>
          </a:p>
        </p:txBody>
      </p:sp>
    </p:spTree>
    <p:extLst>
      <p:ext uri="{BB962C8B-B14F-4D97-AF65-F5344CB8AC3E}">
        <p14:creationId xmlns:p14="http://schemas.microsoft.com/office/powerpoint/2010/main" val="249013852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origins of the Trinity</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Recall that the </a:t>
            </a:r>
            <a:r>
              <a:rPr lang="en-GB" dirty="0"/>
              <a:t>Old and New Testaments are filled with such </a:t>
            </a:r>
            <a:r>
              <a:rPr lang="en-GB" dirty="0" smtClean="0"/>
              <a:t>language:</a:t>
            </a:r>
          </a:p>
          <a:p>
            <a:endParaRPr lang="en-GB" dirty="0"/>
          </a:p>
          <a:p>
            <a:pPr>
              <a:buNone/>
            </a:pPr>
            <a:r>
              <a:rPr lang="en-GB" b="1" dirty="0"/>
              <a:t>	the son of </a:t>
            </a:r>
            <a:r>
              <a:rPr lang="en-GB" b="1" dirty="0" err="1"/>
              <a:t>Enosh</a:t>
            </a:r>
            <a:r>
              <a:rPr lang="en-GB" b="1" dirty="0"/>
              <a:t>, the son of Seth, the son of Adam, the son of God. [Luke 3:38]</a:t>
            </a:r>
          </a:p>
          <a:p>
            <a:pPr>
              <a:buNone/>
            </a:pPr>
            <a:endParaRPr lang="en-GB" b="1" dirty="0"/>
          </a:p>
          <a:p>
            <a:pPr>
              <a:buNone/>
            </a:pPr>
            <a:r>
              <a:rPr lang="en-GB" b="1" dirty="0"/>
              <a:t>	I [David] will proclaim the </a:t>
            </a:r>
            <a:r>
              <a:rPr lang="en-GB" b="1" dirty="0" err="1"/>
              <a:t>LORD's</a:t>
            </a:r>
            <a:r>
              <a:rPr lang="en-GB" b="1" dirty="0"/>
              <a:t> decree: He said to me, "You are my son; today I have become your father. [Psalm 2:7]</a:t>
            </a:r>
            <a:br>
              <a:rPr lang="en-GB" b="1" dirty="0"/>
            </a:br>
            <a:endParaRPr lang="en-GB" b="1" dirty="0"/>
          </a:p>
          <a:p>
            <a:pPr>
              <a:buNone/>
            </a:pPr>
            <a:r>
              <a:rPr lang="en-GB" b="1" dirty="0"/>
              <a:t>	Now there was a day when the sons of God came to present themselves before the LORD, and Satan came also among them. [Job 1:6]</a:t>
            </a:r>
            <a:endParaRPr lang="en-GB" dirty="0"/>
          </a:p>
        </p:txBody>
      </p:sp>
    </p:spTree>
    <p:extLst>
      <p:ext uri="{BB962C8B-B14F-4D97-AF65-F5344CB8AC3E}">
        <p14:creationId xmlns:p14="http://schemas.microsoft.com/office/powerpoint/2010/main" val="394129547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origins of the Trinity</a:t>
            </a:r>
            <a:endParaRPr lang="en-GB" dirty="0"/>
          </a:p>
        </p:txBody>
      </p:sp>
      <p:sp>
        <p:nvSpPr>
          <p:cNvPr id="3" name="Content Placeholder 2"/>
          <p:cNvSpPr>
            <a:spLocks noGrp="1"/>
          </p:cNvSpPr>
          <p:nvPr>
            <p:ph idx="1"/>
          </p:nvPr>
        </p:nvSpPr>
        <p:spPr/>
        <p:txBody>
          <a:bodyPr/>
          <a:lstStyle/>
          <a:p>
            <a:r>
              <a:rPr lang="en-GB" dirty="0"/>
              <a:t>What we can conclude is that such language, although highly exalted, was commonplace and is intended figuratively, it is not an indication of divinity.</a:t>
            </a:r>
          </a:p>
        </p:txBody>
      </p:sp>
    </p:spTree>
    <p:extLst>
      <p:ext uri="{BB962C8B-B14F-4D97-AF65-F5344CB8AC3E}">
        <p14:creationId xmlns:p14="http://schemas.microsoft.com/office/powerpoint/2010/main" val="3050245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Bible?</a:t>
            </a:r>
            <a:endParaRPr lang="en-GB" dirty="0"/>
          </a:p>
        </p:txBody>
      </p:sp>
      <p:sp>
        <p:nvSpPr>
          <p:cNvPr id="3" name="Content Placeholder 2"/>
          <p:cNvSpPr>
            <a:spLocks noGrp="1"/>
          </p:cNvSpPr>
          <p:nvPr>
            <p:ph idx="1"/>
          </p:nvPr>
        </p:nvSpPr>
        <p:spPr/>
        <p:txBody>
          <a:bodyPr/>
          <a:lstStyle/>
          <a:p>
            <a:pPr>
              <a:buNone/>
            </a:pPr>
            <a:r>
              <a:rPr lang="en-GB" dirty="0" smtClean="0"/>
              <a:t>For Jews it’s the books of the Old Testament:</a:t>
            </a:r>
          </a:p>
          <a:p>
            <a:pPr>
              <a:buNone/>
            </a:pPr>
            <a:endParaRPr lang="en-GB" dirty="0" smtClean="0"/>
          </a:p>
          <a:p>
            <a:pPr>
              <a:buNone/>
            </a:pPr>
            <a:endParaRPr lang="en-GB" dirty="0"/>
          </a:p>
        </p:txBody>
      </p:sp>
      <p:pic>
        <p:nvPicPr>
          <p:cNvPr id="9218" name="Picture 2" descr="C:\Users\Ramsey\Desktop\books-of-bible - Christians - Jews.jpg"/>
          <p:cNvPicPr>
            <a:picLocks noChangeAspect="1" noChangeArrowheads="1"/>
          </p:cNvPicPr>
          <p:nvPr/>
        </p:nvPicPr>
        <p:blipFill>
          <a:blip r:embed="rId2" cstate="print"/>
          <a:srcRect/>
          <a:stretch>
            <a:fillRect/>
          </a:stretch>
        </p:blipFill>
        <p:spPr bwMode="auto">
          <a:xfrm>
            <a:off x="899592" y="2276872"/>
            <a:ext cx="7488833" cy="4423140"/>
          </a:xfrm>
          <a:prstGeom prst="rect">
            <a:avLst/>
          </a:prstGeom>
          <a:noFill/>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origins of the Trinity</a:t>
            </a:r>
            <a:endParaRPr lang="en-GB" dirty="0"/>
          </a:p>
        </p:txBody>
      </p:sp>
      <p:sp>
        <p:nvSpPr>
          <p:cNvPr id="3" name="Content Placeholder 2"/>
          <p:cNvSpPr>
            <a:spLocks noGrp="1"/>
          </p:cNvSpPr>
          <p:nvPr>
            <p:ph idx="1"/>
          </p:nvPr>
        </p:nvSpPr>
        <p:spPr/>
        <p:txBody>
          <a:bodyPr>
            <a:normAutofit/>
          </a:bodyPr>
          <a:lstStyle/>
          <a:p>
            <a:r>
              <a:rPr lang="en-GB" dirty="0"/>
              <a:t>The disciples, the first believers in Jesus, were </a:t>
            </a:r>
            <a:r>
              <a:rPr lang="en-GB" dirty="0" smtClean="0"/>
              <a:t>Jews.</a:t>
            </a:r>
          </a:p>
          <a:p>
            <a:endParaRPr lang="en-GB" dirty="0"/>
          </a:p>
          <a:p>
            <a:r>
              <a:rPr lang="en-GB" dirty="0" smtClean="0"/>
              <a:t>In </a:t>
            </a:r>
            <a:r>
              <a:rPr lang="en-GB" dirty="0"/>
              <a:t>fact Christianity started out as a movement within </a:t>
            </a:r>
            <a:r>
              <a:rPr lang="en-GB" dirty="0" smtClean="0"/>
              <a:t>Judaism.</a:t>
            </a:r>
          </a:p>
        </p:txBody>
      </p:sp>
    </p:spTree>
    <p:extLst>
      <p:ext uri="{BB962C8B-B14F-4D97-AF65-F5344CB8AC3E}">
        <p14:creationId xmlns:p14="http://schemas.microsoft.com/office/powerpoint/2010/main" val="80151309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origins of the Trinity</a:t>
            </a:r>
            <a:endParaRPr lang="en-GB" dirty="0"/>
          </a:p>
        </p:txBody>
      </p:sp>
      <p:sp>
        <p:nvSpPr>
          <p:cNvPr id="3" name="Content Placeholder 2"/>
          <p:cNvSpPr>
            <a:spLocks noGrp="1"/>
          </p:cNvSpPr>
          <p:nvPr>
            <p:ph idx="1"/>
          </p:nvPr>
        </p:nvSpPr>
        <p:spPr/>
        <p:txBody>
          <a:bodyPr>
            <a:normAutofit/>
          </a:bodyPr>
          <a:lstStyle/>
          <a:p>
            <a:r>
              <a:rPr lang="en-GB" dirty="0" smtClean="0"/>
              <a:t>Like </a:t>
            </a:r>
            <a:r>
              <a:rPr lang="en-GB" dirty="0"/>
              <a:t>Jews since the time of Moses, these first believers kept the Sabbath, were circumcised and worshiped in the Temple</a:t>
            </a:r>
            <a:r>
              <a:rPr lang="en-GB" dirty="0" smtClean="0"/>
              <a:t>:</a:t>
            </a:r>
          </a:p>
          <a:p>
            <a:endParaRPr lang="en-GB" dirty="0"/>
          </a:p>
          <a:p>
            <a:pPr marL="400050" lvl="1" indent="0">
              <a:buNone/>
            </a:pPr>
            <a:r>
              <a:rPr lang="en-GB" b="1" dirty="0" smtClean="0"/>
              <a:t>“</a:t>
            </a:r>
            <a:r>
              <a:rPr lang="en-GB" b="1" dirty="0"/>
              <a:t>One day Peter and John were going up to the temple at the time of prayer—at three in the afternoon.” [Acts </a:t>
            </a:r>
            <a:r>
              <a:rPr lang="en-GB" b="1" dirty="0" smtClean="0"/>
              <a:t>3:1]</a:t>
            </a:r>
          </a:p>
        </p:txBody>
      </p:sp>
    </p:spTree>
    <p:extLst>
      <p:ext uri="{BB962C8B-B14F-4D97-AF65-F5344CB8AC3E}">
        <p14:creationId xmlns:p14="http://schemas.microsoft.com/office/powerpoint/2010/main" val="142522786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origins of the Trinity</a:t>
            </a:r>
          </a:p>
        </p:txBody>
      </p:sp>
      <p:sp>
        <p:nvSpPr>
          <p:cNvPr id="3" name="Content Placeholder 2"/>
          <p:cNvSpPr>
            <a:spLocks noGrp="1"/>
          </p:cNvSpPr>
          <p:nvPr>
            <p:ph idx="1"/>
          </p:nvPr>
        </p:nvSpPr>
        <p:spPr/>
        <p:txBody>
          <a:bodyPr>
            <a:normAutofit/>
          </a:bodyPr>
          <a:lstStyle/>
          <a:p>
            <a:r>
              <a:rPr lang="en-GB" dirty="0" smtClean="0"/>
              <a:t>The </a:t>
            </a:r>
            <a:r>
              <a:rPr lang="en-GB" dirty="0"/>
              <a:t>only thing that distinguished the early followers of Jesus from any other Jews was their belief in Jesus as the Messiah.</a:t>
            </a:r>
          </a:p>
        </p:txBody>
      </p:sp>
    </p:spTree>
    <p:extLst>
      <p:ext uri="{BB962C8B-B14F-4D97-AF65-F5344CB8AC3E}">
        <p14:creationId xmlns:p14="http://schemas.microsoft.com/office/powerpoint/2010/main" val="181898999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origins of the Trinity</a:t>
            </a:r>
          </a:p>
        </p:txBody>
      </p:sp>
      <p:sp>
        <p:nvSpPr>
          <p:cNvPr id="3" name="Content Placeholder 2"/>
          <p:cNvSpPr>
            <a:spLocks noGrp="1"/>
          </p:cNvSpPr>
          <p:nvPr>
            <p:ph idx="1"/>
          </p:nvPr>
        </p:nvSpPr>
        <p:spPr/>
        <p:txBody>
          <a:bodyPr>
            <a:normAutofit lnSpcReduction="10000"/>
          </a:bodyPr>
          <a:lstStyle/>
          <a:p>
            <a:r>
              <a:rPr lang="en-GB" dirty="0"/>
              <a:t>The turning point in history came when Christianity ceased being a small movement within Judaism and Gentiles (non-Jews) started to embrace the faith in large </a:t>
            </a:r>
            <a:r>
              <a:rPr lang="en-GB" dirty="0" smtClean="0"/>
              <a:t>numbers.</a:t>
            </a:r>
          </a:p>
          <a:p>
            <a:endParaRPr lang="en-GB" dirty="0"/>
          </a:p>
          <a:p>
            <a:r>
              <a:rPr lang="en-GB" dirty="0" smtClean="0"/>
              <a:t>We </a:t>
            </a:r>
            <a:r>
              <a:rPr lang="en-GB" dirty="0"/>
              <a:t>need to look to the pagan world of the Gentiles in order to understand the mind-set of the people that received the New Testament message.</a:t>
            </a:r>
          </a:p>
        </p:txBody>
      </p:sp>
    </p:spTree>
    <p:extLst>
      <p:ext uri="{BB962C8B-B14F-4D97-AF65-F5344CB8AC3E}">
        <p14:creationId xmlns:p14="http://schemas.microsoft.com/office/powerpoint/2010/main" val="80151309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pagan world of the Gentiles</a:t>
            </a:r>
            <a:endParaRPr lang="en-GB" dirty="0"/>
          </a:p>
        </p:txBody>
      </p:sp>
      <p:sp>
        <p:nvSpPr>
          <p:cNvPr id="3" name="Content Placeholder 2"/>
          <p:cNvSpPr>
            <a:spLocks noGrp="1"/>
          </p:cNvSpPr>
          <p:nvPr>
            <p:ph idx="1"/>
          </p:nvPr>
        </p:nvSpPr>
        <p:spPr/>
        <p:txBody>
          <a:bodyPr>
            <a:normAutofit lnSpcReduction="10000"/>
          </a:bodyPr>
          <a:lstStyle/>
          <a:p>
            <a:r>
              <a:rPr lang="en-GB" dirty="0"/>
              <a:t>Since the time of Alexander the Great, Gentiles had been living in a Hellenistic (Greek) </a:t>
            </a:r>
            <a:r>
              <a:rPr lang="en-GB" dirty="0" smtClean="0"/>
              <a:t>world.</a:t>
            </a:r>
          </a:p>
          <a:p>
            <a:endParaRPr lang="en-GB" dirty="0"/>
          </a:p>
          <a:p>
            <a:r>
              <a:rPr lang="en-GB" dirty="0" smtClean="0"/>
              <a:t>The </a:t>
            </a:r>
            <a:r>
              <a:rPr lang="en-GB" dirty="0"/>
              <a:t>Roman Empire itself was heavily influenced by Hellenistic religion, philosophy and culture. Greek gods and goddesses like Zeus, </a:t>
            </a:r>
            <a:r>
              <a:rPr lang="en-GB" dirty="0" smtClean="0"/>
              <a:t>Athena and Artemis dominated </a:t>
            </a:r>
            <a:r>
              <a:rPr lang="en-GB" dirty="0"/>
              <a:t>the </a:t>
            </a:r>
            <a:r>
              <a:rPr lang="en-GB" dirty="0" smtClean="0"/>
              <a:t>landscape</a:t>
            </a:r>
            <a:r>
              <a:rPr lang="en-GB" dirty="0"/>
              <a:t>.</a:t>
            </a:r>
          </a:p>
        </p:txBody>
      </p:sp>
    </p:spTree>
    <p:extLst>
      <p:ext uri="{BB962C8B-B14F-4D97-AF65-F5344CB8AC3E}">
        <p14:creationId xmlns:p14="http://schemas.microsoft.com/office/powerpoint/2010/main" val="80151309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pagan world of the Gentiles</a:t>
            </a:r>
            <a:endParaRPr lang="en-GB" dirty="0"/>
          </a:p>
        </p:txBody>
      </p:sp>
      <p:sp>
        <p:nvSpPr>
          <p:cNvPr id="3" name="Content Placeholder 2"/>
          <p:cNvSpPr>
            <a:spLocks noGrp="1"/>
          </p:cNvSpPr>
          <p:nvPr>
            <p:ph idx="1"/>
          </p:nvPr>
        </p:nvSpPr>
        <p:spPr/>
        <p:txBody>
          <a:bodyPr>
            <a:normAutofit/>
          </a:bodyPr>
          <a:lstStyle/>
          <a:p>
            <a:r>
              <a:rPr lang="en-GB" dirty="0"/>
              <a:t>Gentiles from a polytheistic background would have naturally understood Christian preaching about the "son of God" in light of a Greek or Roman god having been begotten by </a:t>
            </a:r>
            <a:r>
              <a:rPr lang="en-GB" dirty="0" smtClean="0"/>
              <a:t>another.</a:t>
            </a:r>
          </a:p>
          <a:p>
            <a:endParaRPr lang="en-GB" dirty="0"/>
          </a:p>
          <a:p>
            <a:r>
              <a:rPr lang="en-GB" dirty="0" smtClean="0"/>
              <a:t>We </a:t>
            </a:r>
            <a:r>
              <a:rPr lang="en-GB" dirty="0"/>
              <a:t>can see this mind-set manifested in the New </a:t>
            </a:r>
            <a:r>
              <a:rPr lang="en-GB" dirty="0" smtClean="0"/>
              <a:t>Testament in an incident where Paul heals </a:t>
            </a:r>
            <a:r>
              <a:rPr lang="en-GB" dirty="0"/>
              <a:t>a crippled man</a:t>
            </a:r>
            <a:r>
              <a:rPr lang="en-GB" dirty="0" smtClean="0"/>
              <a:t>:</a:t>
            </a:r>
            <a:endParaRPr lang="en-GB" dirty="0"/>
          </a:p>
        </p:txBody>
      </p:sp>
    </p:spTree>
    <p:extLst>
      <p:ext uri="{BB962C8B-B14F-4D97-AF65-F5344CB8AC3E}">
        <p14:creationId xmlns:p14="http://schemas.microsoft.com/office/powerpoint/2010/main" val="80151309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pagan world of the Gentiles</a:t>
            </a:r>
            <a:endParaRPr lang="en-GB" dirty="0"/>
          </a:p>
        </p:txBody>
      </p:sp>
      <p:sp>
        <p:nvSpPr>
          <p:cNvPr id="3" name="Content Placeholder 2"/>
          <p:cNvSpPr>
            <a:spLocks noGrp="1"/>
          </p:cNvSpPr>
          <p:nvPr>
            <p:ph idx="1"/>
          </p:nvPr>
        </p:nvSpPr>
        <p:spPr/>
        <p:txBody>
          <a:bodyPr>
            <a:normAutofit fontScale="92500" lnSpcReduction="10000"/>
          </a:bodyPr>
          <a:lstStyle/>
          <a:p>
            <a:pPr marL="400050" lvl="1" indent="0">
              <a:buNone/>
            </a:pPr>
            <a:r>
              <a:rPr lang="en-GB" b="1" dirty="0" smtClean="0"/>
              <a:t>When </a:t>
            </a:r>
            <a:r>
              <a:rPr lang="en-GB" b="1" dirty="0"/>
              <a:t>the crowd saw what Paul had done, they shouted in the </a:t>
            </a:r>
            <a:r>
              <a:rPr lang="en-GB" b="1" dirty="0" err="1"/>
              <a:t>Lycaonian</a:t>
            </a:r>
            <a:r>
              <a:rPr lang="en-GB" b="1" dirty="0"/>
              <a:t> language, “The gods have come down to us in human form!”</a:t>
            </a:r>
          </a:p>
          <a:p>
            <a:pPr marL="457200" lvl="1" indent="0">
              <a:buNone/>
            </a:pPr>
            <a:endParaRPr lang="en-GB" b="1" dirty="0"/>
          </a:p>
          <a:p>
            <a:pPr marL="400050" lvl="1" indent="0">
              <a:buNone/>
            </a:pPr>
            <a:r>
              <a:rPr lang="en-GB" b="1" dirty="0" smtClean="0"/>
              <a:t>Barnabas </a:t>
            </a:r>
            <a:r>
              <a:rPr lang="en-GB" b="1" dirty="0"/>
              <a:t>they called Zeus, and Paul they called Hermes because he was the chief speaker.</a:t>
            </a:r>
          </a:p>
          <a:p>
            <a:pPr marL="457200" lvl="1" indent="0">
              <a:buNone/>
            </a:pPr>
            <a:endParaRPr lang="en-GB" b="1" dirty="0"/>
          </a:p>
          <a:p>
            <a:pPr marL="400050" lvl="1" indent="0">
              <a:buNone/>
            </a:pPr>
            <a:r>
              <a:rPr lang="en-GB" b="1" dirty="0"/>
              <a:t>The priest of Zeus, whose temple was just outside the city, brought bulls and wreaths to the city gates because he and the crowd wanted to offer sacrifices to them. [Acts 14:11-13]</a:t>
            </a:r>
          </a:p>
        </p:txBody>
      </p:sp>
    </p:spTree>
    <p:extLst>
      <p:ext uri="{BB962C8B-B14F-4D97-AF65-F5344CB8AC3E}">
        <p14:creationId xmlns:p14="http://schemas.microsoft.com/office/powerpoint/2010/main" val="228311689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pagan world of the Gentiles</a:t>
            </a:r>
            <a:endParaRPr lang="en-GB" dirty="0"/>
          </a:p>
        </p:txBody>
      </p:sp>
      <p:sp>
        <p:nvSpPr>
          <p:cNvPr id="3" name="Content Placeholder 2"/>
          <p:cNvSpPr>
            <a:spLocks noGrp="1"/>
          </p:cNvSpPr>
          <p:nvPr>
            <p:ph idx="1"/>
          </p:nvPr>
        </p:nvSpPr>
        <p:spPr/>
        <p:txBody>
          <a:bodyPr>
            <a:normAutofit/>
          </a:bodyPr>
          <a:lstStyle/>
          <a:p>
            <a:r>
              <a:rPr lang="en-GB" dirty="0"/>
              <a:t>This is not an isolated incident. We read elsewhere that Gentiles believed Paul was a god because he survived a bite from a venomous snake</a:t>
            </a:r>
            <a:r>
              <a:rPr lang="en-GB" dirty="0" smtClean="0"/>
              <a:t>:</a:t>
            </a:r>
            <a:endParaRPr lang="en-GB" dirty="0"/>
          </a:p>
        </p:txBody>
      </p:sp>
    </p:spTree>
    <p:extLst>
      <p:ext uri="{BB962C8B-B14F-4D97-AF65-F5344CB8AC3E}">
        <p14:creationId xmlns:p14="http://schemas.microsoft.com/office/powerpoint/2010/main" val="80151309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pagan world of the Gentiles</a:t>
            </a:r>
            <a:endParaRPr lang="en-GB" dirty="0"/>
          </a:p>
        </p:txBody>
      </p:sp>
      <p:sp>
        <p:nvSpPr>
          <p:cNvPr id="3" name="Content Placeholder 2"/>
          <p:cNvSpPr>
            <a:spLocks noGrp="1"/>
          </p:cNvSpPr>
          <p:nvPr>
            <p:ph idx="1"/>
          </p:nvPr>
        </p:nvSpPr>
        <p:spPr/>
        <p:txBody>
          <a:bodyPr>
            <a:normAutofit fontScale="77500" lnSpcReduction="20000"/>
          </a:bodyPr>
          <a:lstStyle/>
          <a:p>
            <a:pPr marL="400050" lvl="1" indent="0">
              <a:buNone/>
            </a:pPr>
            <a:r>
              <a:rPr lang="en-GB" b="1" dirty="0" smtClean="0"/>
              <a:t>Paul </a:t>
            </a:r>
            <a:r>
              <a:rPr lang="en-GB" b="1" dirty="0"/>
              <a:t>gathered a pile of brushwood and, as he put it on the fire, a viper, driven out by the heat, fastened itself on his hand.</a:t>
            </a:r>
          </a:p>
          <a:p>
            <a:pPr marL="400050" lvl="1" indent="0">
              <a:buNone/>
            </a:pPr>
            <a:endParaRPr lang="en-GB" b="1" dirty="0"/>
          </a:p>
          <a:p>
            <a:pPr marL="400050" lvl="1" indent="0">
              <a:buNone/>
            </a:pPr>
            <a:r>
              <a:rPr lang="en-GB" b="1" dirty="0"/>
              <a:t>When the islanders saw the snake hanging from his hand, they said to each other, “This man must be a murderer; for though he escaped from the sea, the goddess Justice has not allowed him to live.”</a:t>
            </a:r>
          </a:p>
          <a:p>
            <a:pPr marL="400050" lvl="1" indent="0">
              <a:buNone/>
            </a:pPr>
            <a:endParaRPr lang="en-GB" b="1" dirty="0"/>
          </a:p>
          <a:p>
            <a:pPr marL="400050" lvl="1" indent="0">
              <a:buNone/>
            </a:pPr>
            <a:r>
              <a:rPr lang="en-GB" b="1" dirty="0"/>
              <a:t>But Paul shook the snake off into the fire and suffered no ill effects.</a:t>
            </a:r>
          </a:p>
          <a:p>
            <a:pPr marL="400050" lvl="1" indent="0">
              <a:buNone/>
            </a:pPr>
            <a:endParaRPr lang="en-GB" b="1" dirty="0"/>
          </a:p>
          <a:p>
            <a:pPr marL="400050" lvl="1" indent="0">
              <a:buNone/>
            </a:pPr>
            <a:r>
              <a:rPr lang="en-GB" b="1" dirty="0"/>
              <a:t>The people expected him to swell up or suddenly fall dead; but after waiting a long time and seeing nothing unusual happen to him, they changed their minds and said he was a god. [</a:t>
            </a:r>
            <a:r>
              <a:rPr lang="en-GB" b="1" dirty="0" smtClean="0"/>
              <a:t>Acts:28:3-6</a:t>
            </a:r>
            <a:r>
              <a:rPr lang="en-GB" b="1" dirty="0"/>
              <a:t>]</a:t>
            </a:r>
          </a:p>
        </p:txBody>
      </p:sp>
    </p:spTree>
    <p:extLst>
      <p:ext uri="{BB962C8B-B14F-4D97-AF65-F5344CB8AC3E}">
        <p14:creationId xmlns:p14="http://schemas.microsoft.com/office/powerpoint/2010/main" val="2999412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pagan world of the Gentiles</a:t>
            </a:r>
            <a:endParaRPr lang="en-GB" dirty="0"/>
          </a:p>
        </p:txBody>
      </p:sp>
      <p:sp>
        <p:nvSpPr>
          <p:cNvPr id="3" name="Content Placeholder 2"/>
          <p:cNvSpPr>
            <a:spLocks noGrp="1"/>
          </p:cNvSpPr>
          <p:nvPr>
            <p:ph idx="1"/>
          </p:nvPr>
        </p:nvSpPr>
        <p:spPr/>
        <p:txBody>
          <a:bodyPr/>
          <a:lstStyle/>
          <a:p>
            <a:r>
              <a:rPr lang="en-GB" dirty="0"/>
              <a:t>With this background in mind, </a:t>
            </a:r>
            <a:r>
              <a:rPr lang="en-GB" dirty="0" smtClean="0"/>
              <a:t>we can appreciate </a:t>
            </a:r>
            <a:r>
              <a:rPr lang="en-GB" dirty="0"/>
              <a:t>how Judaic phrases like “son of God” took on a different meaning when transported out of their Jewish monotheistic context into pagan Greco-Roman thought.</a:t>
            </a:r>
          </a:p>
        </p:txBody>
      </p:sp>
    </p:spTree>
    <p:extLst>
      <p:ext uri="{BB962C8B-B14F-4D97-AF65-F5344CB8AC3E}">
        <p14:creationId xmlns:p14="http://schemas.microsoft.com/office/powerpoint/2010/main" val="2266967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Bible?</a:t>
            </a:r>
            <a:endParaRPr lang="en-GB" dirty="0"/>
          </a:p>
        </p:txBody>
      </p:sp>
      <p:sp>
        <p:nvSpPr>
          <p:cNvPr id="3" name="Content Placeholder 2"/>
          <p:cNvSpPr>
            <a:spLocks noGrp="1"/>
          </p:cNvSpPr>
          <p:nvPr>
            <p:ph idx="1"/>
          </p:nvPr>
        </p:nvSpPr>
        <p:spPr/>
        <p:txBody>
          <a:bodyPr/>
          <a:lstStyle/>
          <a:p>
            <a:pPr>
              <a:buNone/>
            </a:pPr>
            <a:r>
              <a:rPr lang="en-GB" sz="2400" dirty="0" smtClean="0"/>
              <a:t>For Christians it’s the books of both the Old and New Testament:</a:t>
            </a:r>
          </a:p>
          <a:p>
            <a:pPr>
              <a:buNone/>
            </a:pPr>
            <a:endParaRPr lang="en-GB" dirty="0" smtClean="0"/>
          </a:p>
          <a:p>
            <a:pPr>
              <a:buNone/>
            </a:pPr>
            <a:endParaRPr lang="en-GB" dirty="0"/>
          </a:p>
        </p:txBody>
      </p:sp>
      <p:pic>
        <p:nvPicPr>
          <p:cNvPr id="8195" name="Picture 3" descr="C:\Users\Ramsey\Desktop\books-of-bible - Christians.jpg"/>
          <p:cNvPicPr>
            <a:picLocks noChangeAspect="1" noChangeArrowheads="1"/>
          </p:cNvPicPr>
          <p:nvPr/>
        </p:nvPicPr>
        <p:blipFill>
          <a:blip r:embed="rId2" cstate="print"/>
          <a:srcRect/>
          <a:stretch>
            <a:fillRect/>
          </a:stretch>
        </p:blipFill>
        <p:spPr bwMode="auto">
          <a:xfrm>
            <a:off x="1691680" y="2017390"/>
            <a:ext cx="5832648" cy="4795986"/>
          </a:xfrm>
          <a:prstGeom prst="rect">
            <a:avLst/>
          </a:prstGeom>
          <a:noFill/>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pagan world of the Gentiles</a:t>
            </a:r>
            <a:endParaRPr lang="en-GB" dirty="0"/>
          </a:p>
        </p:txBody>
      </p:sp>
      <p:sp>
        <p:nvSpPr>
          <p:cNvPr id="3" name="Content Placeholder 2"/>
          <p:cNvSpPr>
            <a:spLocks noGrp="1"/>
          </p:cNvSpPr>
          <p:nvPr>
            <p:ph idx="1"/>
          </p:nvPr>
        </p:nvSpPr>
        <p:spPr/>
        <p:txBody>
          <a:bodyPr/>
          <a:lstStyle/>
          <a:p>
            <a:r>
              <a:rPr lang="en-GB" dirty="0"/>
              <a:t>It's easy to appreciate why Gentiles would </a:t>
            </a:r>
            <a:r>
              <a:rPr lang="en-GB" dirty="0" smtClean="0"/>
              <a:t>see </a:t>
            </a:r>
            <a:r>
              <a:rPr lang="en-GB" dirty="0"/>
              <a:t>Jesus, an individual who performed miracles and was called the "Son of God", </a:t>
            </a:r>
            <a:r>
              <a:rPr lang="en-GB" dirty="0" smtClean="0"/>
              <a:t>as </a:t>
            </a:r>
            <a:r>
              <a:rPr lang="en-GB" dirty="0"/>
              <a:t>more than a mere mortal.</a:t>
            </a:r>
          </a:p>
        </p:txBody>
      </p:sp>
    </p:spTree>
    <p:extLst>
      <p:ext uri="{BB962C8B-B14F-4D97-AF65-F5344CB8AC3E}">
        <p14:creationId xmlns:p14="http://schemas.microsoft.com/office/powerpoint/2010/main" val="80151309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pagan world of the Gentiles</a:t>
            </a:r>
            <a:endParaRPr lang="en-GB" dirty="0"/>
          </a:p>
        </p:txBody>
      </p:sp>
      <p:sp>
        <p:nvSpPr>
          <p:cNvPr id="3" name="Content Placeholder 2"/>
          <p:cNvSpPr>
            <a:spLocks noGrp="1"/>
          </p:cNvSpPr>
          <p:nvPr>
            <p:ph idx="1"/>
          </p:nvPr>
        </p:nvSpPr>
        <p:spPr/>
        <p:txBody>
          <a:bodyPr>
            <a:normAutofit/>
          </a:bodyPr>
          <a:lstStyle/>
          <a:p>
            <a:r>
              <a:rPr lang="en-GB" dirty="0"/>
              <a:t>The Trinity doctrine arose neither in a vacuum, nor strictly from the text of </a:t>
            </a:r>
            <a:r>
              <a:rPr lang="en-GB" dirty="0" smtClean="0"/>
              <a:t>scripture.</a:t>
            </a:r>
          </a:p>
          <a:p>
            <a:endParaRPr lang="en-GB" dirty="0"/>
          </a:p>
          <a:p>
            <a:r>
              <a:rPr lang="en-GB" dirty="0" smtClean="0"/>
              <a:t>The </a:t>
            </a:r>
            <a:r>
              <a:rPr lang="en-GB" dirty="0"/>
              <a:t>Church emerged in a Jewish and Greek world and so the primitive Church had to reconcile the notions they had inherited from Judaism with those they had derived from pagan </a:t>
            </a:r>
            <a:r>
              <a:rPr lang="en-GB" dirty="0" smtClean="0"/>
              <a:t>mythology</a:t>
            </a:r>
            <a:r>
              <a:rPr lang="en-GB" dirty="0"/>
              <a:t>.</a:t>
            </a:r>
          </a:p>
        </p:txBody>
      </p:sp>
    </p:spTree>
    <p:extLst>
      <p:ext uri="{BB962C8B-B14F-4D97-AF65-F5344CB8AC3E}">
        <p14:creationId xmlns:p14="http://schemas.microsoft.com/office/powerpoint/2010/main" val="226696752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pagan world of the Gentiles</a:t>
            </a:r>
            <a:endParaRPr lang="en-GB" dirty="0"/>
          </a:p>
        </p:txBody>
      </p:sp>
      <p:sp>
        <p:nvSpPr>
          <p:cNvPr id="3" name="Content Placeholder 2"/>
          <p:cNvSpPr>
            <a:spLocks noGrp="1"/>
          </p:cNvSpPr>
          <p:nvPr>
            <p:ph idx="1"/>
          </p:nvPr>
        </p:nvSpPr>
        <p:spPr/>
        <p:txBody>
          <a:bodyPr>
            <a:normAutofit/>
          </a:bodyPr>
          <a:lstStyle/>
          <a:p>
            <a:r>
              <a:rPr lang="en-GB" dirty="0" smtClean="0"/>
              <a:t>It’s </a:t>
            </a:r>
            <a:r>
              <a:rPr lang="en-GB" dirty="0"/>
              <a:t>interesting to note that the Greco-Roman religions were filled with tales of gods procreating with human beings and begetting </a:t>
            </a:r>
            <a:r>
              <a:rPr lang="en-GB" dirty="0" smtClean="0"/>
              <a:t>god-men.</a:t>
            </a:r>
          </a:p>
          <a:p>
            <a:endParaRPr lang="en-GB" dirty="0"/>
          </a:p>
          <a:p>
            <a:r>
              <a:rPr lang="en-GB" dirty="0" smtClean="0"/>
              <a:t>The </a:t>
            </a:r>
            <a:r>
              <a:rPr lang="en-GB" dirty="0"/>
              <a:t>belief that God could be incarnate, or that there were sons of God, were common and popular </a:t>
            </a:r>
            <a:r>
              <a:rPr lang="en-GB" dirty="0" smtClean="0"/>
              <a:t>beliefs.</a:t>
            </a:r>
          </a:p>
        </p:txBody>
      </p:sp>
    </p:spTree>
    <p:extLst>
      <p:ext uri="{BB962C8B-B14F-4D97-AF65-F5344CB8AC3E}">
        <p14:creationId xmlns:p14="http://schemas.microsoft.com/office/powerpoint/2010/main" val="226696752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pagan world of the Gentiles</a:t>
            </a:r>
            <a:endParaRPr lang="en-GB" dirty="0"/>
          </a:p>
        </p:txBody>
      </p:sp>
      <p:sp>
        <p:nvSpPr>
          <p:cNvPr id="3" name="Content Placeholder 2"/>
          <p:cNvSpPr>
            <a:spLocks noGrp="1"/>
          </p:cNvSpPr>
          <p:nvPr>
            <p:ph idx="1"/>
          </p:nvPr>
        </p:nvSpPr>
        <p:spPr/>
        <p:txBody>
          <a:bodyPr>
            <a:normAutofit lnSpcReduction="10000"/>
          </a:bodyPr>
          <a:lstStyle/>
          <a:p>
            <a:r>
              <a:rPr lang="en-GB" dirty="0" smtClean="0"/>
              <a:t>For </a:t>
            </a:r>
            <a:r>
              <a:rPr lang="en-GB" dirty="0"/>
              <a:t>example, the chief god in the Greek pantheon, Zeus, visited the human woman </a:t>
            </a:r>
            <a:r>
              <a:rPr lang="en-GB" dirty="0" err="1"/>
              <a:t>Danae</a:t>
            </a:r>
            <a:r>
              <a:rPr lang="en-GB" dirty="0"/>
              <a:t> in the form of golden rain and fathered Perseus, a “god-man</a:t>
            </a:r>
            <a:r>
              <a:rPr lang="en-GB" dirty="0" smtClean="0"/>
              <a:t>.”</a:t>
            </a:r>
          </a:p>
          <a:p>
            <a:endParaRPr lang="en-GB" dirty="0"/>
          </a:p>
          <a:p>
            <a:r>
              <a:rPr lang="en-GB" dirty="0" smtClean="0"/>
              <a:t>In </a:t>
            </a:r>
            <a:r>
              <a:rPr lang="en-GB" dirty="0"/>
              <a:t>another tale Zeus is said to have come to the human woman </a:t>
            </a:r>
            <a:r>
              <a:rPr lang="en-GB" dirty="0" err="1"/>
              <a:t>Alcmena</a:t>
            </a:r>
            <a:r>
              <a:rPr lang="en-GB" dirty="0"/>
              <a:t>, disguised as her husband. </a:t>
            </a:r>
            <a:r>
              <a:rPr lang="en-GB" dirty="0" err="1"/>
              <a:t>Alcmena</a:t>
            </a:r>
            <a:r>
              <a:rPr lang="en-GB" dirty="0"/>
              <a:t> bore Hercules, another “god-man</a:t>
            </a:r>
            <a:r>
              <a:rPr lang="en-GB" dirty="0" smtClean="0"/>
              <a:t>.”</a:t>
            </a:r>
            <a:endParaRPr lang="en-GB" dirty="0"/>
          </a:p>
        </p:txBody>
      </p:sp>
    </p:spTree>
    <p:extLst>
      <p:ext uri="{BB962C8B-B14F-4D97-AF65-F5344CB8AC3E}">
        <p14:creationId xmlns:p14="http://schemas.microsoft.com/office/powerpoint/2010/main" val="74219078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pagan world of the Gentiles</a:t>
            </a:r>
            <a:endParaRPr lang="en-GB" dirty="0"/>
          </a:p>
        </p:txBody>
      </p:sp>
      <p:sp>
        <p:nvSpPr>
          <p:cNvPr id="3" name="Content Placeholder 2"/>
          <p:cNvSpPr>
            <a:spLocks noGrp="1"/>
          </p:cNvSpPr>
          <p:nvPr>
            <p:ph idx="1"/>
          </p:nvPr>
        </p:nvSpPr>
        <p:spPr/>
        <p:txBody>
          <a:bodyPr>
            <a:normAutofit lnSpcReduction="10000"/>
          </a:bodyPr>
          <a:lstStyle/>
          <a:p>
            <a:r>
              <a:rPr lang="en-GB" dirty="0" smtClean="0"/>
              <a:t>Such </a:t>
            </a:r>
            <a:r>
              <a:rPr lang="en-GB" dirty="0"/>
              <a:t>tales bear a striking similarity to Trinitarian beliefs of God being begotten as a </a:t>
            </a:r>
            <a:r>
              <a:rPr lang="en-GB" dirty="0" smtClean="0"/>
              <a:t>man.</a:t>
            </a:r>
          </a:p>
          <a:p>
            <a:endParaRPr lang="en-GB" dirty="0"/>
          </a:p>
          <a:p>
            <a:r>
              <a:rPr lang="en-GB" dirty="0" smtClean="0"/>
              <a:t>In </a:t>
            </a:r>
            <a:r>
              <a:rPr lang="en-GB" dirty="0"/>
              <a:t>fact, the early Christian apologist Justin Martyr, considered a saint in the Catholic Church, said the following in response to pagan criticisms that Christianity borrowed from their beliefs about the sons of God</a:t>
            </a:r>
            <a:r>
              <a:rPr lang="en-GB" dirty="0" smtClean="0"/>
              <a:t>:</a:t>
            </a:r>
            <a:endParaRPr lang="en-GB" dirty="0"/>
          </a:p>
        </p:txBody>
      </p:sp>
    </p:spTree>
    <p:extLst>
      <p:ext uri="{BB962C8B-B14F-4D97-AF65-F5344CB8AC3E}">
        <p14:creationId xmlns:p14="http://schemas.microsoft.com/office/powerpoint/2010/main" val="176544573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pagan world of the Gentiles</a:t>
            </a:r>
            <a:endParaRPr lang="en-GB" dirty="0"/>
          </a:p>
        </p:txBody>
      </p:sp>
      <p:sp>
        <p:nvSpPr>
          <p:cNvPr id="3" name="Content Placeholder 2"/>
          <p:cNvSpPr>
            <a:spLocks noGrp="1"/>
          </p:cNvSpPr>
          <p:nvPr>
            <p:ph idx="1"/>
          </p:nvPr>
        </p:nvSpPr>
        <p:spPr/>
        <p:txBody>
          <a:bodyPr>
            <a:normAutofit/>
          </a:bodyPr>
          <a:lstStyle/>
          <a:p>
            <a:pPr marL="400050" lvl="1" indent="0">
              <a:buNone/>
            </a:pPr>
            <a:r>
              <a:rPr lang="en-GB" b="1" dirty="0" smtClean="0"/>
              <a:t>"</a:t>
            </a:r>
            <a:r>
              <a:rPr lang="en-GB" b="1" dirty="0"/>
              <a:t>When we say that the Word, who is our teacher, Jesus Christ the first born of God, was produced without sexual union, and that he was crucified and died and rose again, and ascended to heaven, we propound nothing new or different from what you [pagans] believe regarding those whom you consider sons of Jupiter." </a:t>
            </a:r>
            <a:r>
              <a:rPr lang="en-GB" b="1" dirty="0" smtClean="0"/>
              <a:t>[4]</a:t>
            </a:r>
            <a:endParaRPr lang="en-GB" b="1" dirty="0"/>
          </a:p>
          <a:p>
            <a:endParaRPr lang="en-GB" dirty="0"/>
          </a:p>
        </p:txBody>
      </p:sp>
    </p:spTree>
    <p:extLst>
      <p:ext uri="{BB962C8B-B14F-4D97-AF65-F5344CB8AC3E}">
        <p14:creationId xmlns:p14="http://schemas.microsoft.com/office/powerpoint/2010/main" val="5116446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pagan world of the Gentiles</a:t>
            </a:r>
            <a:endParaRPr lang="en-GB" dirty="0"/>
          </a:p>
        </p:txBody>
      </p:sp>
      <p:sp>
        <p:nvSpPr>
          <p:cNvPr id="3" name="Content Placeholder 2"/>
          <p:cNvSpPr>
            <a:spLocks noGrp="1"/>
          </p:cNvSpPr>
          <p:nvPr>
            <p:ph idx="1"/>
          </p:nvPr>
        </p:nvSpPr>
        <p:spPr/>
        <p:txBody>
          <a:bodyPr>
            <a:normAutofit/>
          </a:bodyPr>
          <a:lstStyle/>
          <a:p>
            <a:r>
              <a:rPr lang="en-GB" dirty="0"/>
              <a:t>A</a:t>
            </a:r>
            <a:r>
              <a:rPr lang="en-GB" dirty="0" smtClean="0"/>
              <a:t>ccording </a:t>
            </a:r>
            <a:r>
              <a:rPr lang="en-GB" dirty="0"/>
              <a:t>to ancient Roman myth, Jupiter was the king of all the </a:t>
            </a:r>
            <a:r>
              <a:rPr lang="en-GB" dirty="0" smtClean="0"/>
              <a:t>gods.</a:t>
            </a:r>
          </a:p>
          <a:p>
            <a:endParaRPr lang="en-GB" dirty="0"/>
          </a:p>
          <a:p>
            <a:r>
              <a:rPr lang="en-GB" dirty="0" smtClean="0"/>
              <a:t>So here </a:t>
            </a:r>
            <a:r>
              <a:rPr lang="en-GB" dirty="0"/>
              <a:t>Justin Martyr is telling Roman pagans that what the Christians believe about Jesus being the son of God is </a:t>
            </a:r>
            <a:r>
              <a:rPr lang="en-GB" dirty="0" smtClean="0"/>
              <a:t>no </a:t>
            </a:r>
            <a:r>
              <a:rPr lang="en-GB" dirty="0"/>
              <a:t>different </a:t>
            </a:r>
            <a:r>
              <a:rPr lang="en-GB" dirty="0" smtClean="0"/>
              <a:t>to </a:t>
            </a:r>
            <a:r>
              <a:rPr lang="en-GB" dirty="0"/>
              <a:t>what they believe about the sons of the god Jupiter.</a:t>
            </a:r>
          </a:p>
        </p:txBody>
      </p:sp>
    </p:spTree>
    <p:extLst>
      <p:ext uri="{BB962C8B-B14F-4D97-AF65-F5344CB8AC3E}">
        <p14:creationId xmlns:p14="http://schemas.microsoft.com/office/powerpoint/2010/main" val="348254139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pagan world of the Gentiles</a:t>
            </a:r>
            <a:endParaRPr lang="en-GB" dirty="0"/>
          </a:p>
        </p:txBody>
      </p:sp>
      <p:sp>
        <p:nvSpPr>
          <p:cNvPr id="3" name="Content Placeholder 2"/>
          <p:cNvSpPr>
            <a:spLocks noGrp="1"/>
          </p:cNvSpPr>
          <p:nvPr>
            <p:ph idx="1"/>
          </p:nvPr>
        </p:nvSpPr>
        <p:spPr/>
        <p:txBody>
          <a:bodyPr>
            <a:normAutofit/>
          </a:bodyPr>
          <a:lstStyle/>
          <a:p>
            <a:r>
              <a:rPr lang="en-GB" dirty="0" smtClean="0"/>
              <a:t>Now that we have a basic background to the Greco-Roman world in which early Christianity arose, we can look to history to understand how the doctrine of the Trinity ultimately became victorious…</a:t>
            </a:r>
            <a:endParaRPr lang="en-GB" dirty="0"/>
          </a:p>
        </p:txBody>
      </p:sp>
    </p:spTree>
    <p:extLst>
      <p:ext uri="{BB962C8B-B14F-4D97-AF65-F5344CB8AC3E}">
        <p14:creationId xmlns:p14="http://schemas.microsoft.com/office/powerpoint/2010/main" val="209991554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Early church</a:t>
            </a:r>
            <a:endParaRPr lang="en-GB" dirty="0"/>
          </a:p>
        </p:txBody>
      </p:sp>
      <p:sp>
        <p:nvSpPr>
          <p:cNvPr id="3" name="Content Placeholder 2"/>
          <p:cNvSpPr>
            <a:spLocks noGrp="1"/>
          </p:cNvSpPr>
          <p:nvPr>
            <p:ph idx="1"/>
          </p:nvPr>
        </p:nvSpPr>
        <p:spPr/>
        <p:txBody>
          <a:bodyPr>
            <a:normAutofit/>
          </a:bodyPr>
          <a:lstStyle/>
          <a:p>
            <a:r>
              <a:rPr lang="en-GB" dirty="0" smtClean="0"/>
              <a:t>One of the most fascinating discoveries by scholars in modern times has been the realisation of just how diverse the early Christian groups were from one another.</a:t>
            </a:r>
            <a:endParaRPr lang="en-GB" dirty="0"/>
          </a:p>
        </p:txBody>
      </p:sp>
    </p:spTree>
    <p:extLst>
      <p:ext uri="{BB962C8B-B14F-4D97-AF65-F5344CB8AC3E}">
        <p14:creationId xmlns:p14="http://schemas.microsoft.com/office/powerpoint/2010/main" val="4084742399"/>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Early church</a:t>
            </a:r>
            <a:endParaRPr lang="en-GB" dirty="0"/>
          </a:p>
        </p:txBody>
      </p:sp>
      <p:sp>
        <p:nvSpPr>
          <p:cNvPr id="3" name="Content Placeholder 2"/>
          <p:cNvSpPr>
            <a:spLocks noGrp="1"/>
          </p:cNvSpPr>
          <p:nvPr>
            <p:ph idx="1"/>
          </p:nvPr>
        </p:nvSpPr>
        <p:spPr/>
        <p:txBody>
          <a:bodyPr>
            <a:normAutofit/>
          </a:bodyPr>
          <a:lstStyle/>
          <a:p>
            <a:r>
              <a:rPr lang="en-GB" dirty="0" smtClean="0"/>
              <a:t>Very early on in Christianity, almost from the get-go, different Christians in different churches in different regions had different views of Jesus:</a:t>
            </a:r>
            <a:endParaRPr lang="en-GB" dirty="0"/>
          </a:p>
        </p:txBody>
      </p:sp>
    </p:spTree>
    <p:extLst>
      <p:ext uri="{BB962C8B-B14F-4D97-AF65-F5344CB8AC3E}">
        <p14:creationId xmlns:p14="http://schemas.microsoft.com/office/powerpoint/2010/main" val="4084742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Bible?</a:t>
            </a:r>
            <a:endParaRPr lang="en-GB" dirty="0"/>
          </a:p>
        </p:txBody>
      </p:sp>
      <p:sp>
        <p:nvSpPr>
          <p:cNvPr id="3" name="Content Placeholder 2"/>
          <p:cNvSpPr>
            <a:spLocks noGrp="1"/>
          </p:cNvSpPr>
          <p:nvPr>
            <p:ph idx="1"/>
          </p:nvPr>
        </p:nvSpPr>
        <p:spPr/>
        <p:txBody>
          <a:bodyPr/>
          <a:lstStyle/>
          <a:p>
            <a:r>
              <a:rPr lang="en-GB" dirty="0" smtClean="0"/>
              <a:t>It’s a compilation of books by different authors, spanning thousands of years and multiple genres.</a:t>
            </a:r>
          </a:p>
          <a:p>
            <a:pPr>
              <a:buNone/>
            </a:pPr>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r>
              <a:rPr lang="en-GB" dirty="0" smtClean="0"/>
              <a:t>1. Jesus was purely human</a:t>
            </a:r>
          </a:p>
        </p:txBody>
      </p:sp>
      <p:sp>
        <p:nvSpPr>
          <p:cNvPr id="3" name="Content Placeholder 2"/>
          <p:cNvSpPr>
            <a:spLocks noGrp="1"/>
          </p:cNvSpPr>
          <p:nvPr>
            <p:ph idx="1"/>
          </p:nvPr>
        </p:nvSpPr>
        <p:spPr/>
        <p:txBody>
          <a:bodyPr>
            <a:normAutofit fontScale="92500" lnSpcReduction="10000"/>
          </a:bodyPr>
          <a:lstStyle/>
          <a:p>
            <a:r>
              <a:rPr lang="en-GB" dirty="0" smtClean="0"/>
              <a:t>This is the view that Jesus was born purely a human being with no divine aspect whatsoever.</a:t>
            </a:r>
          </a:p>
          <a:p>
            <a:endParaRPr lang="en-GB" dirty="0" smtClean="0"/>
          </a:p>
          <a:p>
            <a:r>
              <a:rPr lang="en-GB" dirty="0" smtClean="0"/>
              <a:t>One such early Christian group were the </a:t>
            </a:r>
            <a:r>
              <a:rPr lang="en-GB" dirty="0" err="1" smtClean="0"/>
              <a:t>Ebionites</a:t>
            </a:r>
            <a:r>
              <a:rPr lang="en-GB" dirty="0" smtClean="0"/>
              <a:t>. </a:t>
            </a:r>
          </a:p>
          <a:p>
            <a:endParaRPr lang="en-GB" dirty="0" smtClean="0"/>
          </a:p>
          <a:p>
            <a:r>
              <a:rPr lang="en-GB" dirty="0" smtClean="0"/>
              <a:t>Jesus was the Son of God not because of his divine nature or virgin birth but because of his righteousness, God “adopted” Jesus to be his son.</a:t>
            </a:r>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408474239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Jesus was purely divine</a:t>
            </a:r>
            <a:endParaRPr lang="en-GB" dirty="0"/>
          </a:p>
        </p:txBody>
      </p:sp>
      <p:sp>
        <p:nvSpPr>
          <p:cNvPr id="3" name="Content Placeholder 2"/>
          <p:cNvSpPr>
            <a:spLocks noGrp="1"/>
          </p:cNvSpPr>
          <p:nvPr>
            <p:ph idx="1"/>
          </p:nvPr>
        </p:nvSpPr>
        <p:spPr/>
        <p:txBody>
          <a:bodyPr>
            <a:normAutofit/>
          </a:bodyPr>
          <a:lstStyle/>
          <a:p>
            <a:r>
              <a:rPr lang="en-GB" dirty="0" smtClean="0"/>
              <a:t>Believed that Jesus had no human aspect at all and was purely divine.</a:t>
            </a:r>
          </a:p>
          <a:p>
            <a:endParaRPr lang="en-GB" dirty="0" smtClean="0"/>
          </a:p>
          <a:p>
            <a:r>
              <a:rPr lang="en-GB" dirty="0" smtClean="0"/>
              <a:t>Group of Christians known as the </a:t>
            </a:r>
            <a:r>
              <a:rPr lang="en-GB" dirty="0" err="1" smtClean="0"/>
              <a:t>Marcionites</a:t>
            </a:r>
            <a:r>
              <a:rPr lang="en-GB" dirty="0" smtClean="0"/>
              <a:t>.</a:t>
            </a:r>
          </a:p>
          <a:p>
            <a:endParaRPr lang="en-GB" dirty="0" smtClean="0"/>
          </a:p>
          <a:p>
            <a:r>
              <a:rPr lang="en-GB" dirty="0" smtClean="0"/>
              <a:t>Jesus did </a:t>
            </a:r>
            <a:r>
              <a:rPr lang="en-GB" dirty="0"/>
              <a:t>not have a flesh-and-blood body. </a:t>
            </a:r>
            <a:r>
              <a:rPr lang="en-GB" dirty="0" smtClean="0"/>
              <a:t>He</a:t>
            </a:r>
            <a:r>
              <a:rPr lang="en-GB" dirty="0"/>
              <a:t> </a:t>
            </a:r>
            <a:r>
              <a:rPr lang="en-GB" dirty="0" smtClean="0"/>
              <a:t>was </a:t>
            </a:r>
            <a:r>
              <a:rPr lang="en-GB" dirty="0"/>
              <a:t>not really </a:t>
            </a:r>
            <a:r>
              <a:rPr lang="en-GB" dirty="0" smtClean="0"/>
              <a:t>human, he </a:t>
            </a:r>
            <a:r>
              <a:rPr lang="en-GB" dirty="0"/>
              <a:t>only appeared to be </a:t>
            </a:r>
            <a:r>
              <a:rPr lang="en-GB" dirty="0" smtClean="0"/>
              <a:t>so.</a:t>
            </a:r>
            <a:endParaRPr lang="en-GB" dirty="0" smtClean="0"/>
          </a:p>
          <a:p>
            <a:endParaRPr lang="en-GB" dirty="0" smtClean="0"/>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408474239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3. Jesus was both human and divine</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This is the view that Jesus had two natures, divine and human.</a:t>
            </a:r>
          </a:p>
          <a:p>
            <a:endParaRPr lang="en-GB" dirty="0" smtClean="0"/>
          </a:p>
          <a:p>
            <a:r>
              <a:rPr lang="en-GB" dirty="0" smtClean="0"/>
              <a:t>There were numerous sub-groups within this category:</a:t>
            </a:r>
          </a:p>
          <a:p>
            <a:endParaRPr lang="en-GB" dirty="0" smtClean="0"/>
          </a:p>
          <a:p>
            <a:pPr>
              <a:buNone/>
            </a:pPr>
            <a:r>
              <a:rPr lang="en-GB" dirty="0" smtClean="0"/>
              <a:t>	1. </a:t>
            </a:r>
            <a:r>
              <a:rPr lang="en-GB" dirty="0" err="1" smtClean="0"/>
              <a:t>Subordinationists</a:t>
            </a:r>
            <a:r>
              <a:rPr lang="en-GB" dirty="0" smtClean="0"/>
              <a:t> believed that Jesus was divine and that he was created by God the Father, thus Jesus was not equal to the Father but subordinate to him</a:t>
            </a:r>
            <a:r>
              <a:rPr lang="en-GB" dirty="0" smtClean="0"/>
              <a:t>.</a:t>
            </a:r>
            <a:endParaRPr lang="en-GB" dirty="0" smtClean="0"/>
          </a:p>
          <a:p>
            <a:pPr>
              <a:buNone/>
            </a:pPr>
            <a:endParaRPr lang="en-GB" dirty="0" smtClean="0"/>
          </a:p>
          <a:p>
            <a:pPr>
              <a:buNone/>
            </a:pPr>
            <a:r>
              <a:rPr lang="en-GB" dirty="0" smtClean="0"/>
              <a:t>	2. </a:t>
            </a:r>
            <a:r>
              <a:rPr lang="en-GB" dirty="0" smtClean="0"/>
              <a:t>Separationists</a:t>
            </a:r>
            <a:r>
              <a:rPr lang="en-GB" dirty="0"/>
              <a:t> </a:t>
            </a:r>
            <a:r>
              <a:rPr lang="en-GB" dirty="0" smtClean="0"/>
              <a:t>believed </a:t>
            </a:r>
            <a:r>
              <a:rPr lang="en-GB" dirty="0" smtClean="0"/>
              <a:t>that Jesus was always divine and that when Jesus became human he became an additional person. So Jesus existed as two beings, the man Jesus of Nazareth who was human and the Christ who was completely divine.</a:t>
            </a:r>
          </a:p>
          <a:p>
            <a:endParaRPr lang="en-GB" dirty="0" smtClean="0"/>
          </a:p>
          <a:p>
            <a:pPr>
              <a:buNone/>
            </a:pPr>
            <a:r>
              <a:rPr lang="en-GB" dirty="0" smtClean="0"/>
              <a:t>	3. </a:t>
            </a:r>
            <a:r>
              <a:rPr lang="en-GB" dirty="0" smtClean="0"/>
              <a:t>Proto-Trinitarians </a:t>
            </a:r>
            <a:r>
              <a:rPr lang="en-GB" dirty="0" smtClean="0"/>
              <a:t>believed </a:t>
            </a:r>
            <a:r>
              <a:rPr lang="en-GB" dirty="0" smtClean="0"/>
              <a:t>that Jesus was always divine and when he became human he took on an additional nature. So Jesus is one person with two natures, one divine and one human.</a:t>
            </a:r>
            <a:endParaRPr lang="en-GB" dirty="0"/>
          </a:p>
        </p:txBody>
      </p:sp>
    </p:spTree>
    <p:extLst>
      <p:ext uri="{BB962C8B-B14F-4D97-AF65-F5344CB8AC3E}">
        <p14:creationId xmlns:p14="http://schemas.microsoft.com/office/powerpoint/2010/main" val="408474239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Orthodoxy Vs Heresy</a:t>
            </a:r>
            <a:endParaRPr lang="en-GB" dirty="0"/>
          </a:p>
        </p:txBody>
      </p:sp>
      <p:sp>
        <p:nvSpPr>
          <p:cNvPr id="3" name="Content Placeholder 2"/>
          <p:cNvSpPr>
            <a:spLocks noGrp="1"/>
          </p:cNvSpPr>
          <p:nvPr>
            <p:ph idx="1"/>
          </p:nvPr>
        </p:nvSpPr>
        <p:spPr/>
        <p:txBody>
          <a:bodyPr>
            <a:normAutofit lnSpcReduction="10000"/>
          </a:bodyPr>
          <a:lstStyle/>
          <a:p>
            <a:r>
              <a:rPr lang="en-GB" dirty="0" smtClean="0"/>
              <a:t>The view of two natures became orthodoxy.  Today it is the mainstream position in Catholicism, Protestantism and Eastern Orthodox Christianity.</a:t>
            </a:r>
          </a:p>
          <a:p>
            <a:endParaRPr lang="en-GB" dirty="0" smtClean="0"/>
          </a:p>
          <a:p>
            <a:r>
              <a:rPr lang="en-GB" dirty="0" smtClean="0"/>
              <a:t>The official position of these churches is that all the other groups, with their different views about Jesus, are heretics, deviations from the truth of the orthodoxy of </a:t>
            </a:r>
            <a:r>
              <a:rPr lang="en-GB" dirty="0" err="1" smtClean="0"/>
              <a:t>Trinitarianism</a:t>
            </a:r>
            <a:r>
              <a:rPr lang="en-GB" dirty="0" smtClean="0"/>
              <a:t>.</a:t>
            </a:r>
          </a:p>
        </p:txBody>
      </p:sp>
    </p:spTree>
    <p:extLst>
      <p:ext uri="{BB962C8B-B14F-4D97-AF65-F5344CB8AC3E}">
        <p14:creationId xmlns:p14="http://schemas.microsoft.com/office/powerpoint/2010/main" val="408474239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Orthodoxy Vs Heresy</a:t>
            </a:r>
            <a:endParaRPr lang="en-GB" dirty="0"/>
          </a:p>
        </p:txBody>
      </p:sp>
      <p:sp>
        <p:nvSpPr>
          <p:cNvPr id="3" name="Content Placeholder 2"/>
          <p:cNvSpPr>
            <a:spLocks noGrp="1"/>
          </p:cNvSpPr>
          <p:nvPr>
            <p:ph idx="1"/>
          </p:nvPr>
        </p:nvSpPr>
        <p:spPr/>
        <p:txBody>
          <a:bodyPr>
            <a:normAutofit/>
          </a:bodyPr>
          <a:lstStyle/>
          <a:p>
            <a:r>
              <a:rPr lang="en-GB" dirty="0" smtClean="0"/>
              <a:t>Is it fair to casually dismiss these other views of Jesus as heretical?</a:t>
            </a:r>
            <a:endParaRPr lang="en-GB" dirty="0"/>
          </a:p>
        </p:txBody>
      </p:sp>
    </p:spTree>
    <p:extLst>
      <p:ext uri="{BB962C8B-B14F-4D97-AF65-F5344CB8AC3E}">
        <p14:creationId xmlns:p14="http://schemas.microsoft.com/office/powerpoint/2010/main" val="408474239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Orthodoxy Vs Heresy</a:t>
            </a:r>
            <a:endParaRPr lang="en-GB" dirty="0"/>
          </a:p>
        </p:txBody>
      </p:sp>
      <p:sp>
        <p:nvSpPr>
          <p:cNvPr id="3" name="Content Placeholder 2"/>
          <p:cNvSpPr>
            <a:spLocks noGrp="1"/>
          </p:cNvSpPr>
          <p:nvPr>
            <p:ph idx="1"/>
          </p:nvPr>
        </p:nvSpPr>
        <p:spPr/>
        <p:txBody>
          <a:bodyPr/>
          <a:lstStyle/>
          <a:p>
            <a:r>
              <a:rPr lang="en-GB" dirty="0" smtClean="0"/>
              <a:t>Trinitarians like to quote early Church Fathers like Tertullian (c. 155 – c. 240 CE) who spoke of a “</a:t>
            </a:r>
            <a:r>
              <a:rPr lang="en-GB" dirty="0" err="1" smtClean="0"/>
              <a:t>trinitas</a:t>
            </a:r>
            <a:r>
              <a:rPr lang="en-GB" dirty="0" smtClean="0"/>
              <a:t>” (Latin for ‘</a:t>
            </a:r>
            <a:r>
              <a:rPr lang="en-GB" dirty="0" err="1" smtClean="0"/>
              <a:t>threeness</a:t>
            </a:r>
            <a:r>
              <a:rPr lang="en-GB" dirty="0" smtClean="0"/>
              <a:t>’). They cite them as proof that the Trinity was the standard belief of Christians in the early church.</a:t>
            </a:r>
            <a:endParaRPr lang="en-GB"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Orthodoxy Vs Heresy</a:t>
            </a:r>
            <a:endParaRPr lang="en-GB" dirty="0"/>
          </a:p>
        </p:txBody>
      </p:sp>
      <p:sp>
        <p:nvSpPr>
          <p:cNvPr id="3" name="Content Placeholder 2"/>
          <p:cNvSpPr>
            <a:spLocks noGrp="1"/>
          </p:cNvSpPr>
          <p:nvPr>
            <p:ph idx="1"/>
          </p:nvPr>
        </p:nvSpPr>
        <p:spPr/>
        <p:txBody>
          <a:bodyPr>
            <a:normAutofit/>
          </a:bodyPr>
          <a:lstStyle/>
          <a:p>
            <a:pPr fontAlgn="base"/>
            <a:r>
              <a:rPr lang="en-GB" dirty="0" smtClean="0"/>
              <a:t>However such claims are misleading. When we properly examine the writings of individuals like Tertullian we find that this is not the case:</a:t>
            </a:r>
            <a:endParaRPr lang="en-GB" b="1" i="1" dirty="0" smtClean="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Orthodoxy Vs Heresy</a:t>
            </a:r>
            <a:endParaRPr lang="en-GB" dirty="0"/>
          </a:p>
        </p:txBody>
      </p:sp>
      <p:sp>
        <p:nvSpPr>
          <p:cNvPr id="3" name="Content Placeholder 2"/>
          <p:cNvSpPr>
            <a:spLocks noGrp="1"/>
          </p:cNvSpPr>
          <p:nvPr>
            <p:ph idx="1"/>
          </p:nvPr>
        </p:nvSpPr>
        <p:spPr/>
        <p:txBody>
          <a:bodyPr>
            <a:normAutofit/>
          </a:bodyPr>
          <a:lstStyle/>
          <a:p>
            <a:pPr marL="0" indent="0" fontAlgn="base">
              <a:buNone/>
            </a:pPr>
            <a:r>
              <a:rPr lang="en-GB" b="1" i="1" dirty="0" smtClean="0"/>
              <a:t>For </a:t>
            </a:r>
            <a:r>
              <a:rPr lang="en-GB" b="1" i="1" dirty="0"/>
              <a:t>the Father is the entire substance, but the Son is a derivation and portion of the whole, as He Himself acknowledges: “My Father is greater than I.” In the Psalm His inferiority is described as being “a little lower than the angels.” </a:t>
            </a:r>
            <a:r>
              <a:rPr lang="en-GB" b="1" i="1" u="sng" dirty="0"/>
              <a:t>Thus the Father is distinct from the Son, being greater than the Son</a:t>
            </a:r>
            <a:r>
              <a:rPr lang="en-GB" b="1" i="1" dirty="0"/>
              <a:t> </a:t>
            </a:r>
            <a:r>
              <a:rPr lang="en-GB" b="1" i="1" dirty="0" smtClean="0"/>
              <a:t>[5]</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Orthodoxy Vs Heresy</a:t>
            </a:r>
            <a:endParaRPr lang="en-GB" dirty="0"/>
          </a:p>
        </p:txBody>
      </p:sp>
      <p:sp>
        <p:nvSpPr>
          <p:cNvPr id="3" name="Content Placeholder 2"/>
          <p:cNvSpPr>
            <a:spLocks noGrp="1"/>
          </p:cNvSpPr>
          <p:nvPr>
            <p:ph idx="1"/>
          </p:nvPr>
        </p:nvSpPr>
        <p:spPr/>
        <p:txBody>
          <a:bodyPr>
            <a:normAutofit/>
          </a:bodyPr>
          <a:lstStyle/>
          <a:p>
            <a:pPr fontAlgn="base"/>
            <a:r>
              <a:rPr lang="en-GB" dirty="0" smtClean="0"/>
              <a:t>Notice that Tertullian taught that the Father is greater than the Son.</a:t>
            </a:r>
          </a:p>
          <a:p>
            <a:pPr fontAlgn="base"/>
            <a:endParaRPr lang="en-GB" dirty="0"/>
          </a:p>
          <a:p>
            <a:pPr fontAlgn="base"/>
            <a:r>
              <a:rPr lang="en-GB" dirty="0" smtClean="0"/>
              <a:t>In </a:t>
            </a:r>
            <a:r>
              <a:rPr lang="en-GB" dirty="0"/>
              <a:t>other words, one of the earliest sources in the Church who talks of a ‘trinity’ never actually taught a doctrine of three co-equal </a:t>
            </a:r>
            <a:r>
              <a:rPr lang="en-GB" dirty="0" smtClean="0"/>
              <a:t>persons.</a:t>
            </a:r>
            <a:endParaRPr lang="en-GB" dirty="0"/>
          </a:p>
          <a:p>
            <a:endParaRPr lang="en-GB" dirty="0"/>
          </a:p>
        </p:txBody>
      </p:sp>
    </p:spTree>
    <p:extLst>
      <p:ext uri="{BB962C8B-B14F-4D97-AF65-F5344CB8AC3E}">
        <p14:creationId xmlns:p14="http://schemas.microsoft.com/office/powerpoint/2010/main" val="408474239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Orthodoxy Vs Heresy</a:t>
            </a:r>
            <a:endParaRPr lang="en-GB" dirty="0"/>
          </a:p>
        </p:txBody>
      </p:sp>
      <p:sp>
        <p:nvSpPr>
          <p:cNvPr id="3" name="Content Placeholder 2"/>
          <p:cNvSpPr>
            <a:spLocks noGrp="1"/>
          </p:cNvSpPr>
          <p:nvPr>
            <p:ph idx="1"/>
          </p:nvPr>
        </p:nvSpPr>
        <p:spPr/>
        <p:txBody>
          <a:bodyPr>
            <a:normAutofit/>
          </a:bodyPr>
          <a:lstStyle/>
          <a:p>
            <a:pPr fontAlgn="base"/>
            <a:r>
              <a:rPr lang="en-GB" dirty="0" smtClean="0"/>
              <a:t>By Trinitarian standards today, Tertullian is a heretic. In fact the Roman Catholic Church did condemn him as a heretic!</a:t>
            </a:r>
          </a:p>
          <a:p>
            <a:pPr fontAlgn="base"/>
            <a:endParaRPr lang="en-GB" dirty="0" smtClean="0"/>
          </a:p>
          <a:p>
            <a:pPr fontAlgn="base"/>
            <a:r>
              <a:rPr lang="en-GB" dirty="0" smtClean="0"/>
              <a:t>This demonstrates the foolishness of assigning labels like orthodox and heretic in the early church.</a:t>
            </a:r>
          </a:p>
          <a:p>
            <a:pPr fontAlgn="base"/>
            <a:endParaRPr lang="en-GB" dirty="0" smtClean="0"/>
          </a:p>
          <a:p>
            <a:pPr fontAlgn="base"/>
            <a:endParaRPr lang="en-GB" dirty="0"/>
          </a:p>
          <a:p>
            <a:endParaRPr lang="en-GB" dirty="0"/>
          </a:p>
        </p:txBody>
      </p:sp>
    </p:spTree>
    <p:extLst>
      <p:ext uri="{BB962C8B-B14F-4D97-AF65-F5344CB8AC3E}">
        <p14:creationId xmlns:p14="http://schemas.microsoft.com/office/powerpoint/2010/main" val="4084742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Foundations of Christianity</a:t>
            </a:r>
            <a:endParaRPr lang="en-GB" dirty="0"/>
          </a:p>
        </p:txBody>
      </p:sp>
      <p:pic>
        <p:nvPicPr>
          <p:cNvPr id="2053" name="Picture 5" descr="C:\Users\###\Desktop\pilla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5709" y="1503866"/>
            <a:ext cx="5295900"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77770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Orthodoxy Vs Heresy</a:t>
            </a:r>
            <a:endParaRPr lang="en-GB" dirty="0"/>
          </a:p>
        </p:txBody>
      </p:sp>
      <p:sp>
        <p:nvSpPr>
          <p:cNvPr id="3" name="Content Placeholder 2"/>
          <p:cNvSpPr>
            <a:spLocks noGrp="1"/>
          </p:cNvSpPr>
          <p:nvPr>
            <p:ph idx="1"/>
          </p:nvPr>
        </p:nvSpPr>
        <p:spPr/>
        <p:txBody>
          <a:bodyPr>
            <a:normAutofit/>
          </a:bodyPr>
          <a:lstStyle/>
          <a:p>
            <a:r>
              <a:rPr lang="en-GB" dirty="0" smtClean="0"/>
              <a:t>If the Trinity is so clearly taught in the New Testament as Trinitarians claim, then why didn’t the greatest of Church fathers from the first three centuries hold to a modern Trinitarian view?</a:t>
            </a:r>
            <a:endParaRPr lang="en-GB" dirty="0"/>
          </a:p>
        </p:txBody>
      </p:sp>
      <p:pic>
        <p:nvPicPr>
          <p:cNvPr id="4" name="Picture 2" descr="C:\Users\###\Desktop\2000px-Achtung.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2237" y="4370486"/>
            <a:ext cx="2459883" cy="21548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Battle for Orthodoxy</a:t>
            </a:r>
            <a:endParaRPr lang="en-GB" dirty="0"/>
          </a:p>
        </p:txBody>
      </p:sp>
      <p:sp>
        <p:nvSpPr>
          <p:cNvPr id="3" name="Content Placeholder 2"/>
          <p:cNvSpPr>
            <a:spLocks noGrp="1"/>
          </p:cNvSpPr>
          <p:nvPr>
            <p:ph idx="1"/>
          </p:nvPr>
        </p:nvSpPr>
        <p:spPr/>
        <p:txBody>
          <a:bodyPr>
            <a:normAutofit/>
          </a:bodyPr>
          <a:lstStyle/>
          <a:p>
            <a:r>
              <a:rPr lang="en-GB" dirty="0" smtClean="0"/>
              <a:t>We’ve seen that early Christianity was diverse.</a:t>
            </a:r>
          </a:p>
          <a:p>
            <a:endParaRPr lang="en-GB" dirty="0" smtClean="0"/>
          </a:p>
          <a:p>
            <a:r>
              <a:rPr lang="en-GB" dirty="0" smtClean="0"/>
              <a:t>Different groups engaged in a battle for dominance, leading to the victory of the one group that then successfully declared itself “orthodox”.</a:t>
            </a:r>
          </a:p>
        </p:txBody>
      </p:sp>
    </p:spTree>
    <p:extLst>
      <p:ext uri="{BB962C8B-B14F-4D97-AF65-F5344CB8AC3E}">
        <p14:creationId xmlns:p14="http://schemas.microsoft.com/office/powerpoint/2010/main" val="4084742399"/>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Battle for Orthodoxy</a:t>
            </a:r>
            <a:endParaRPr lang="en-GB" dirty="0"/>
          </a:p>
        </p:txBody>
      </p:sp>
      <p:sp>
        <p:nvSpPr>
          <p:cNvPr id="3" name="Content Placeholder 2"/>
          <p:cNvSpPr>
            <a:spLocks noGrp="1"/>
          </p:cNvSpPr>
          <p:nvPr>
            <p:ph idx="1"/>
          </p:nvPr>
        </p:nvSpPr>
        <p:spPr/>
        <p:txBody>
          <a:bodyPr>
            <a:normAutofit/>
          </a:bodyPr>
          <a:lstStyle/>
          <a:p>
            <a:r>
              <a:rPr lang="en-GB" dirty="0" smtClean="0"/>
              <a:t>The stakes are high. The group that emerged as victorious and declared itself orthodox would forever determine the shape of Christianity.</a:t>
            </a:r>
          </a:p>
          <a:p>
            <a:endParaRPr lang="en-GB" dirty="0" smtClean="0"/>
          </a:p>
          <a:p>
            <a:r>
              <a:rPr lang="en-GB" dirty="0" smtClean="0"/>
              <a:t>How </a:t>
            </a:r>
            <a:r>
              <a:rPr lang="en-GB" dirty="0" smtClean="0"/>
              <a:t>Trinitarians </a:t>
            </a:r>
            <a:r>
              <a:rPr lang="en-GB" dirty="0" smtClean="0"/>
              <a:t>came to be the dominant, orthodox </a:t>
            </a:r>
            <a:r>
              <a:rPr lang="en-GB" dirty="0" smtClean="0"/>
              <a:t>group </a:t>
            </a:r>
            <a:r>
              <a:rPr lang="en-GB" dirty="0" smtClean="0"/>
              <a:t>of Christianity today will now be our focus.</a:t>
            </a:r>
          </a:p>
          <a:p>
            <a:endParaRPr lang="en-GB" dirty="0" smtClean="0"/>
          </a:p>
          <a:p>
            <a:endParaRPr lang="en-GB" dirty="0"/>
          </a:p>
        </p:txBody>
      </p:sp>
    </p:spTree>
    <p:extLst>
      <p:ext uri="{BB962C8B-B14F-4D97-AF65-F5344CB8AC3E}">
        <p14:creationId xmlns:p14="http://schemas.microsoft.com/office/powerpoint/2010/main" val="408474239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Arian Controversy</a:t>
            </a:r>
            <a:endParaRPr lang="en-GB" dirty="0"/>
          </a:p>
        </p:txBody>
      </p:sp>
      <p:sp>
        <p:nvSpPr>
          <p:cNvPr id="3" name="Content Placeholder 2"/>
          <p:cNvSpPr>
            <a:spLocks noGrp="1"/>
          </p:cNvSpPr>
          <p:nvPr>
            <p:ph idx="1"/>
          </p:nvPr>
        </p:nvSpPr>
        <p:spPr/>
        <p:txBody>
          <a:bodyPr>
            <a:normAutofit/>
          </a:bodyPr>
          <a:lstStyle/>
          <a:p>
            <a:pPr fontAlgn="base"/>
            <a:r>
              <a:rPr lang="en-GB" dirty="0" smtClean="0"/>
              <a:t>In </a:t>
            </a:r>
            <a:r>
              <a:rPr lang="en-GB" dirty="0"/>
              <a:t>the early fourth century a debate raged within the Church with regards to the nature </a:t>
            </a:r>
            <a:r>
              <a:rPr lang="en-GB" dirty="0" smtClean="0"/>
              <a:t>of Jesus.</a:t>
            </a:r>
          </a:p>
          <a:p>
            <a:pPr fontAlgn="base"/>
            <a:endParaRPr lang="en-GB" dirty="0"/>
          </a:p>
          <a:p>
            <a:pPr fontAlgn="base"/>
            <a:r>
              <a:rPr lang="en-GB" dirty="0" smtClean="0"/>
              <a:t>Arius</a:t>
            </a:r>
            <a:r>
              <a:rPr lang="en-GB" dirty="0"/>
              <a:t>, a priest and theologian, and Bishop Athanasius, a Church Father, were the chief proponents of both sides of the </a:t>
            </a:r>
            <a:r>
              <a:rPr lang="en-GB" dirty="0" smtClean="0"/>
              <a:t>debate.</a:t>
            </a:r>
          </a:p>
        </p:txBody>
      </p:sp>
    </p:spTree>
    <p:extLst>
      <p:ext uri="{BB962C8B-B14F-4D97-AF65-F5344CB8AC3E}">
        <p14:creationId xmlns:p14="http://schemas.microsoft.com/office/powerpoint/2010/main" val="199057312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Arian Controversy</a:t>
            </a:r>
            <a:endParaRPr lang="en-GB" dirty="0"/>
          </a:p>
        </p:txBody>
      </p:sp>
      <p:sp>
        <p:nvSpPr>
          <p:cNvPr id="3" name="Content Placeholder 2"/>
          <p:cNvSpPr>
            <a:spLocks noGrp="1"/>
          </p:cNvSpPr>
          <p:nvPr>
            <p:ph idx="1"/>
          </p:nvPr>
        </p:nvSpPr>
        <p:spPr/>
        <p:txBody>
          <a:bodyPr>
            <a:normAutofit/>
          </a:bodyPr>
          <a:lstStyle/>
          <a:p>
            <a:pPr fontAlgn="base"/>
            <a:r>
              <a:rPr lang="en-GB" dirty="0" smtClean="0"/>
              <a:t>Arius </a:t>
            </a:r>
            <a:r>
              <a:rPr lang="en-GB" dirty="0"/>
              <a:t>promoted the idea that Jesus was in fact a creation of God and therefore inferior to God</a:t>
            </a:r>
            <a:r>
              <a:rPr lang="en-GB" dirty="0" smtClean="0"/>
              <a:t>.</a:t>
            </a:r>
          </a:p>
          <a:p>
            <a:pPr fontAlgn="base"/>
            <a:endParaRPr lang="en-GB" dirty="0"/>
          </a:p>
          <a:p>
            <a:pPr fontAlgn="base"/>
            <a:r>
              <a:rPr lang="en-GB" dirty="0"/>
              <a:t>Athanasius promoted the idea that Jesus was equal to God</a:t>
            </a:r>
            <a:r>
              <a:rPr lang="en-GB" dirty="0" smtClean="0"/>
              <a:t>.</a:t>
            </a:r>
            <a:endParaRPr lang="en-GB" dirty="0"/>
          </a:p>
        </p:txBody>
      </p:sp>
    </p:spTree>
    <p:extLst>
      <p:ext uri="{BB962C8B-B14F-4D97-AF65-F5344CB8AC3E}">
        <p14:creationId xmlns:p14="http://schemas.microsoft.com/office/powerpoint/2010/main" val="4245527425"/>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Arian Controversy</a:t>
            </a:r>
            <a:endParaRPr lang="en-GB" dirty="0"/>
          </a:p>
        </p:txBody>
      </p:sp>
      <p:sp>
        <p:nvSpPr>
          <p:cNvPr id="3" name="Content Placeholder 2"/>
          <p:cNvSpPr>
            <a:spLocks noGrp="1"/>
          </p:cNvSpPr>
          <p:nvPr>
            <p:ph idx="1"/>
          </p:nvPr>
        </p:nvSpPr>
        <p:spPr/>
        <p:txBody>
          <a:bodyPr/>
          <a:lstStyle/>
          <a:p>
            <a:r>
              <a:rPr lang="en-GB" dirty="0"/>
              <a:t>These disagreements about the nature of Jesus and his relationship to God deeply divided the </a:t>
            </a:r>
            <a:r>
              <a:rPr lang="en-GB" dirty="0" smtClean="0"/>
              <a:t>Church in the Roman Empire.</a:t>
            </a:r>
          </a:p>
        </p:txBody>
      </p:sp>
    </p:spTree>
    <p:extLst>
      <p:ext uri="{BB962C8B-B14F-4D97-AF65-F5344CB8AC3E}">
        <p14:creationId xmlns:p14="http://schemas.microsoft.com/office/powerpoint/2010/main" val="3185880451"/>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Council of </a:t>
            </a:r>
            <a:r>
              <a:rPr lang="en-GB" dirty="0" err="1" smtClean="0"/>
              <a:t>Nicea</a:t>
            </a:r>
            <a:r>
              <a:rPr lang="en-GB" dirty="0" smtClean="0"/>
              <a:t> – 325 CE</a:t>
            </a:r>
            <a:endParaRPr lang="en-GB" dirty="0"/>
          </a:p>
        </p:txBody>
      </p:sp>
      <p:sp>
        <p:nvSpPr>
          <p:cNvPr id="3" name="Content Placeholder 2"/>
          <p:cNvSpPr>
            <a:spLocks noGrp="1"/>
          </p:cNvSpPr>
          <p:nvPr>
            <p:ph idx="1"/>
          </p:nvPr>
        </p:nvSpPr>
        <p:spPr/>
        <p:txBody>
          <a:bodyPr>
            <a:normAutofit/>
          </a:bodyPr>
          <a:lstStyle/>
          <a:p>
            <a:r>
              <a:rPr lang="en-GB" dirty="0" smtClean="0"/>
              <a:t>The Roman Emperor </a:t>
            </a:r>
            <a:r>
              <a:rPr lang="en-GB" dirty="0"/>
              <a:t>Constantine, seeking to unify the Church, convened the Council of </a:t>
            </a:r>
            <a:r>
              <a:rPr lang="en-GB" dirty="0" err="1"/>
              <a:t>Nicea</a:t>
            </a:r>
            <a:r>
              <a:rPr lang="en-GB" dirty="0"/>
              <a:t> in 325 </a:t>
            </a:r>
            <a:r>
              <a:rPr lang="en-GB" dirty="0" smtClean="0"/>
              <a:t>CE.</a:t>
            </a:r>
          </a:p>
          <a:p>
            <a:endParaRPr lang="en-GB" dirty="0"/>
          </a:p>
          <a:p>
            <a:r>
              <a:rPr lang="en-GB" dirty="0" smtClean="0"/>
              <a:t>The </a:t>
            </a:r>
            <a:r>
              <a:rPr lang="en-GB" dirty="0"/>
              <a:t>question to be settled was, </a:t>
            </a:r>
            <a:r>
              <a:rPr lang="en-GB" b="1" dirty="0"/>
              <a:t>“Is Jesus absolutely equal to </a:t>
            </a:r>
            <a:r>
              <a:rPr lang="en-GB" b="1" dirty="0" smtClean="0"/>
              <a:t>God: </a:t>
            </a:r>
            <a:r>
              <a:rPr lang="en-GB" b="1" dirty="0"/>
              <a:t>always existing and of the very same substance, or not</a:t>
            </a:r>
            <a:r>
              <a:rPr lang="en-GB" b="1" dirty="0" smtClean="0"/>
              <a:t>?”</a:t>
            </a:r>
          </a:p>
        </p:txBody>
      </p:sp>
    </p:spTree>
    <p:extLst>
      <p:ext uri="{BB962C8B-B14F-4D97-AF65-F5344CB8AC3E}">
        <p14:creationId xmlns:p14="http://schemas.microsoft.com/office/powerpoint/2010/main" val="3185880451"/>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Council of </a:t>
            </a:r>
            <a:r>
              <a:rPr lang="en-GB" dirty="0" err="1" smtClean="0"/>
              <a:t>Nicea</a:t>
            </a:r>
            <a:r>
              <a:rPr lang="en-GB" dirty="0" smtClean="0"/>
              <a:t> – 325 CE</a:t>
            </a:r>
            <a:endParaRPr lang="en-GB" dirty="0"/>
          </a:p>
        </p:txBody>
      </p:sp>
      <p:sp>
        <p:nvSpPr>
          <p:cNvPr id="3" name="Content Placeholder 2"/>
          <p:cNvSpPr>
            <a:spLocks noGrp="1"/>
          </p:cNvSpPr>
          <p:nvPr>
            <p:ph idx="1"/>
          </p:nvPr>
        </p:nvSpPr>
        <p:spPr/>
        <p:txBody>
          <a:bodyPr>
            <a:normAutofit/>
          </a:bodyPr>
          <a:lstStyle/>
          <a:p>
            <a:r>
              <a:rPr lang="en-GB" dirty="0" smtClean="0"/>
              <a:t>Bishops </a:t>
            </a:r>
            <a:r>
              <a:rPr lang="en-GB" dirty="0"/>
              <a:t>from all over the empire were summoned to the council where their differences would be debated with the aim of reaching an agreement</a:t>
            </a:r>
            <a:r>
              <a:rPr lang="en-GB" dirty="0" smtClean="0"/>
              <a:t>.</a:t>
            </a:r>
          </a:p>
        </p:txBody>
      </p:sp>
    </p:spTree>
    <p:extLst>
      <p:ext uri="{BB962C8B-B14F-4D97-AF65-F5344CB8AC3E}">
        <p14:creationId xmlns:p14="http://schemas.microsoft.com/office/powerpoint/2010/main" val="221897406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Council of </a:t>
            </a:r>
            <a:r>
              <a:rPr lang="en-GB" dirty="0" err="1" smtClean="0"/>
              <a:t>Nicea</a:t>
            </a:r>
            <a:r>
              <a:rPr lang="en-GB" dirty="0" smtClean="0"/>
              <a:t> – 325 CE</a:t>
            </a:r>
            <a:endParaRPr lang="en-GB" dirty="0"/>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340768"/>
            <a:ext cx="7560840" cy="464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86572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Council of </a:t>
            </a:r>
            <a:r>
              <a:rPr lang="en-GB" dirty="0" err="1" smtClean="0"/>
              <a:t>Nicea</a:t>
            </a:r>
            <a:r>
              <a:rPr lang="en-GB" dirty="0" smtClean="0"/>
              <a:t> – 325 CE</a:t>
            </a:r>
            <a:endParaRPr lang="en-GB" dirty="0"/>
          </a:p>
        </p:txBody>
      </p:sp>
      <p:sp>
        <p:nvSpPr>
          <p:cNvPr id="3" name="Content Placeholder 2"/>
          <p:cNvSpPr>
            <a:spLocks noGrp="1"/>
          </p:cNvSpPr>
          <p:nvPr>
            <p:ph idx="1"/>
          </p:nvPr>
        </p:nvSpPr>
        <p:spPr/>
        <p:txBody>
          <a:bodyPr>
            <a:normAutofit/>
          </a:bodyPr>
          <a:lstStyle/>
          <a:p>
            <a:pPr fontAlgn="base"/>
            <a:r>
              <a:rPr lang="en-GB" dirty="0"/>
              <a:t>The Council of </a:t>
            </a:r>
            <a:r>
              <a:rPr lang="en-GB" dirty="0" err="1"/>
              <a:t>Nicea</a:t>
            </a:r>
            <a:r>
              <a:rPr lang="en-GB" dirty="0"/>
              <a:t> had three points of view represented at the meeting: the strict Arians, the semi-Arians and the strict </a:t>
            </a:r>
            <a:r>
              <a:rPr lang="en-GB" dirty="0" smtClean="0"/>
              <a:t>Trinitarians.</a:t>
            </a:r>
          </a:p>
        </p:txBody>
      </p:sp>
    </p:spTree>
    <p:extLst>
      <p:ext uri="{BB962C8B-B14F-4D97-AF65-F5344CB8AC3E}">
        <p14:creationId xmlns:p14="http://schemas.microsoft.com/office/powerpoint/2010/main" val="3185880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9672912">
            <a:off x="1935873" y="4030056"/>
            <a:ext cx="1021819" cy="400110"/>
          </a:xfrm>
          <a:prstGeom prst="rect">
            <a:avLst/>
          </a:prstGeom>
          <a:noFill/>
        </p:spPr>
        <p:txBody>
          <a:bodyPr wrap="square" rtlCol="0">
            <a:spAutoFit/>
          </a:bodyPr>
          <a:lstStyle/>
          <a:p>
            <a:r>
              <a:rPr lang="en-GB" sz="2000" dirty="0" smtClean="0">
                <a:solidFill>
                  <a:schemeClr val="bg1"/>
                </a:solidFill>
              </a:rPr>
              <a:t>TRINITY</a:t>
            </a:r>
            <a:endParaRPr lang="en-GB" sz="2000" dirty="0">
              <a:solidFill>
                <a:schemeClr val="bg1"/>
              </a:solidFill>
            </a:endParaRPr>
          </a:p>
        </p:txBody>
      </p:sp>
      <p:pic>
        <p:nvPicPr>
          <p:cNvPr id="4099" name="Picture 3" descr="C:\Users\###\Desktop\fallen pilla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865520"/>
            <a:ext cx="7543800" cy="412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16181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Council of </a:t>
            </a:r>
            <a:r>
              <a:rPr lang="en-GB" dirty="0" err="1" smtClean="0"/>
              <a:t>Nicea</a:t>
            </a:r>
            <a:r>
              <a:rPr lang="en-GB" dirty="0" smtClean="0"/>
              <a:t> – 325 CE</a:t>
            </a:r>
            <a:endParaRPr lang="en-GB" dirty="0"/>
          </a:p>
        </p:txBody>
      </p:sp>
      <p:sp>
        <p:nvSpPr>
          <p:cNvPr id="3" name="Content Placeholder 2"/>
          <p:cNvSpPr>
            <a:spLocks noGrp="1"/>
          </p:cNvSpPr>
          <p:nvPr>
            <p:ph idx="1"/>
          </p:nvPr>
        </p:nvSpPr>
        <p:spPr/>
        <p:txBody>
          <a:bodyPr>
            <a:normAutofit fontScale="92500" lnSpcReduction="20000"/>
          </a:bodyPr>
          <a:lstStyle/>
          <a:p>
            <a:pPr marL="514350" indent="-514350" fontAlgn="base">
              <a:buAutoNum type="arabicPeriod"/>
            </a:pPr>
            <a:r>
              <a:rPr lang="en-GB" dirty="0" smtClean="0"/>
              <a:t>The </a:t>
            </a:r>
            <a:r>
              <a:rPr lang="en-GB" dirty="0"/>
              <a:t>strict Arians were a small minority who were led by </a:t>
            </a:r>
            <a:r>
              <a:rPr lang="en-GB" dirty="0" smtClean="0"/>
              <a:t>Arius.</a:t>
            </a:r>
          </a:p>
          <a:p>
            <a:pPr marL="514350" indent="-514350" fontAlgn="base">
              <a:buAutoNum type="arabicPeriod"/>
            </a:pPr>
            <a:endParaRPr lang="en-GB" dirty="0" smtClean="0"/>
          </a:p>
          <a:p>
            <a:pPr marL="514350" indent="-514350" fontAlgn="base">
              <a:buAutoNum type="arabicPeriod"/>
            </a:pPr>
            <a:r>
              <a:rPr lang="en-GB" dirty="0" smtClean="0"/>
              <a:t>The </a:t>
            </a:r>
            <a:r>
              <a:rPr lang="en-GB" dirty="0"/>
              <a:t>strict Trinitarians were also a small minority, they were led by </a:t>
            </a:r>
            <a:r>
              <a:rPr lang="en-GB" dirty="0" smtClean="0"/>
              <a:t>Athanasius.</a:t>
            </a:r>
          </a:p>
          <a:p>
            <a:pPr marL="514350" indent="-514350" fontAlgn="base">
              <a:buAutoNum type="arabicPeriod"/>
            </a:pPr>
            <a:endParaRPr lang="en-GB" dirty="0" smtClean="0"/>
          </a:p>
          <a:p>
            <a:pPr marL="514350" indent="-514350" fontAlgn="base">
              <a:buAutoNum type="arabicPeriod"/>
            </a:pPr>
            <a:r>
              <a:rPr lang="en-GB" dirty="0" smtClean="0"/>
              <a:t>The </a:t>
            </a:r>
            <a:r>
              <a:rPr lang="en-GB" dirty="0"/>
              <a:t>vast majority in attendance, however, took a middle position between Arianism and </a:t>
            </a:r>
            <a:r>
              <a:rPr lang="en-GB" dirty="0" err="1" smtClean="0"/>
              <a:t>Trinitarianism</a:t>
            </a:r>
            <a:r>
              <a:rPr lang="en-GB" dirty="0" smtClean="0"/>
              <a:t>. They</a:t>
            </a:r>
            <a:r>
              <a:rPr lang="en-GB" dirty="0"/>
              <a:t> rejected the </a:t>
            </a:r>
            <a:r>
              <a:rPr lang="en-GB" dirty="0" smtClean="0"/>
              <a:t>idea that </a:t>
            </a:r>
            <a:r>
              <a:rPr lang="en-GB" dirty="0"/>
              <a:t>the Father, Son, and Holy Spirit are of the same substance</a:t>
            </a:r>
            <a:r>
              <a:rPr lang="en-GB" dirty="0" smtClean="0"/>
              <a:t>.</a:t>
            </a:r>
          </a:p>
        </p:txBody>
      </p:sp>
    </p:spTree>
    <p:extLst>
      <p:ext uri="{BB962C8B-B14F-4D97-AF65-F5344CB8AC3E}">
        <p14:creationId xmlns:p14="http://schemas.microsoft.com/office/powerpoint/2010/main" val="3185880451"/>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Council of </a:t>
            </a:r>
            <a:r>
              <a:rPr lang="en-GB" dirty="0" err="1" smtClean="0"/>
              <a:t>Nicea</a:t>
            </a:r>
            <a:r>
              <a:rPr lang="en-GB" dirty="0" smtClean="0"/>
              <a:t> – 325 CE</a:t>
            </a:r>
            <a:endParaRPr lang="en-GB" dirty="0"/>
          </a:p>
        </p:txBody>
      </p:sp>
      <p:sp>
        <p:nvSpPr>
          <p:cNvPr id="3" name="Content Placeholder 2"/>
          <p:cNvSpPr>
            <a:spLocks noGrp="1"/>
          </p:cNvSpPr>
          <p:nvPr>
            <p:ph idx="1"/>
          </p:nvPr>
        </p:nvSpPr>
        <p:spPr/>
        <p:txBody>
          <a:bodyPr>
            <a:normAutofit/>
          </a:bodyPr>
          <a:lstStyle/>
          <a:p>
            <a:pPr fontAlgn="base"/>
            <a:r>
              <a:rPr lang="en-GB" dirty="0" smtClean="0"/>
              <a:t>This </a:t>
            </a:r>
            <a:r>
              <a:rPr lang="en-GB" dirty="0"/>
              <a:t>is further evidence that the Trinity was not the orthodox position of the early Church, since the majority of attending bishops did not hold to a </a:t>
            </a:r>
            <a:r>
              <a:rPr lang="en-GB" dirty="0" smtClean="0"/>
              <a:t>pro-Trinitarian view </a:t>
            </a:r>
            <a:r>
              <a:rPr lang="en-GB" dirty="0"/>
              <a:t>before the council.</a:t>
            </a:r>
          </a:p>
          <a:p>
            <a:endParaRPr lang="en-GB" dirty="0"/>
          </a:p>
        </p:txBody>
      </p:sp>
      <p:pic>
        <p:nvPicPr>
          <p:cNvPr id="4" name="Picture 2" descr="C:\Users\###\Desktop\2000px-Achtung.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2237" y="3861048"/>
            <a:ext cx="2459883" cy="2154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240684"/>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Council of </a:t>
            </a:r>
            <a:r>
              <a:rPr lang="en-GB" dirty="0" err="1" smtClean="0"/>
              <a:t>Nicea</a:t>
            </a:r>
            <a:r>
              <a:rPr lang="en-GB" dirty="0" smtClean="0"/>
              <a:t> – 325 CE</a:t>
            </a:r>
            <a:endParaRPr lang="en-GB" dirty="0"/>
          </a:p>
        </p:txBody>
      </p:sp>
      <p:sp>
        <p:nvSpPr>
          <p:cNvPr id="3" name="Content Placeholder 2"/>
          <p:cNvSpPr>
            <a:spLocks noGrp="1"/>
          </p:cNvSpPr>
          <p:nvPr>
            <p:ph idx="1"/>
          </p:nvPr>
        </p:nvSpPr>
        <p:spPr/>
        <p:txBody>
          <a:bodyPr>
            <a:normAutofit/>
          </a:bodyPr>
          <a:lstStyle/>
          <a:p>
            <a:pPr fontAlgn="base"/>
            <a:r>
              <a:rPr lang="en-GB" sz="2800" dirty="0" smtClean="0"/>
              <a:t>The attendees of the meeting fiercely debated for over two months.</a:t>
            </a:r>
          </a:p>
          <a:p>
            <a:pPr fontAlgn="base"/>
            <a:endParaRPr lang="en-GB" sz="2800" dirty="0"/>
          </a:p>
          <a:p>
            <a:pPr fontAlgn="base"/>
            <a:r>
              <a:rPr lang="en-GB" sz="2800" dirty="0" smtClean="0"/>
              <a:t>During the Council proceedings, Emperor Constantine himself proposed a pro-Trinitarian, anti-Arian </a:t>
            </a:r>
            <a:r>
              <a:rPr lang="en-GB" sz="2800" dirty="0"/>
              <a:t>clause into the official creedal statement of the Church</a:t>
            </a:r>
            <a:r>
              <a:rPr lang="en-GB" sz="2800" dirty="0" smtClean="0"/>
              <a:t>.</a:t>
            </a:r>
          </a:p>
        </p:txBody>
      </p:sp>
    </p:spTree>
    <p:extLst>
      <p:ext uri="{BB962C8B-B14F-4D97-AF65-F5344CB8AC3E}">
        <p14:creationId xmlns:p14="http://schemas.microsoft.com/office/powerpoint/2010/main" val="3185880451"/>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Council of </a:t>
            </a:r>
            <a:r>
              <a:rPr lang="en-GB" dirty="0" err="1" smtClean="0"/>
              <a:t>Nicea</a:t>
            </a:r>
            <a:r>
              <a:rPr lang="en-GB" dirty="0" smtClean="0"/>
              <a:t> – 325 CE</a:t>
            </a:r>
            <a:endParaRPr lang="en-GB" dirty="0"/>
          </a:p>
        </p:txBody>
      </p:sp>
      <p:sp>
        <p:nvSpPr>
          <p:cNvPr id="3" name="Content Placeholder 2"/>
          <p:cNvSpPr>
            <a:spLocks noGrp="1"/>
          </p:cNvSpPr>
          <p:nvPr>
            <p:ph idx="1"/>
          </p:nvPr>
        </p:nvSpPr>
        <p:spPr/>
        <p:txBody>
          <a:bodyPr>
            <a:normAutofit/>
          </a:bodyPr>
          <a:lstStyle/>
          <a:p>
            <a:pPr fontAlgn="base"/>
            <a:r>
              <a:rPr lang="en-GB" dirty="0"/>
              <a:t>Faced with the awe-inspiring presence of the </a:t>
            </a:r>
            <a:r>
              <a:rPr lang="en-GB" dirty="0" smtClean="0"/>
              <a:t>emperor, </a:t>
            </a:r>
            <a:r>
              <a:rPr lang="en-GB" dirty="0"/>
              <a:t>there could be little opposition: the majority of the bishops at the council ultimately agreed upon a creed, known thereafter as the “Nicene </a:t>
            </a:r>
            <a:r>
              <a:rPr lang="en-GB" dirty="0" smtClean="0"/>
              <a:t>creed”.</a:t>
            </a:r>
            <a:endParaRPr lang="en-GB" i="1" dirty="0"/>
          </a:p>
          <a:p>
            <a:endParaRPr lang="en-GB" dirty="0"/>
          </a:p>
        </p:txBody>
      </p:sp>
    </p:spTree>
    <p:extLst>
      <p:ext uri="{BB962C8B-B14F-4D97-AF65-F5344CB8AC3E}">
        <p14:creationId xmlns:p14="http://schemas.microsoft.com/office/powerpoint/2010/main" val="3598404901"/>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Council of </a:t>
            </a:r>
            <a:r>
              <a:rPr lang="en-GB" dirty="0" err="1" smtClean="0"/>
              <a:t>Nicea</a:t>
            </a:r>
            <a:r>
              <a:rPr lang="en-GB" dirty="0" smtClean="0"/>
              <a:t> – 325 CE</a:t>
            </a:r>
            <a:endParaRPr lang="en-GB" dirty="0"/>
          </a:p>
        </p:txBody>
      </p:sp>
      <p:sp>
        <p:nvSpPr>
          <p:cNvPr id="3" name="Content Placeholder 2"/>
          <p:cNvSpPr>
            <a:spLocks noGrp="1"/>
          </p:cNvSpPr>
          <p:nvPr>
            <p:ph idx="1"/>
          </p:nvPr>
        </p:nvSpPr>
        <p:spPr/>
        <p:txBody>
          <a:bodyPr>
            <a:normAutofit lnSpcReduction="10000"/>
          </a:bodyPr>
          <a:lstStyle/>
          <a:p>
            <a:r>
              <a:rPr lang="en-GB" dirty="0"/>
              <a:t>When the creed was finished eighteen Bishops still opposed </a:t>
            </a:r>
            <a:r>
              <a:rPr lang="en-GB" dirty="0" smtClean="0"/>
              <a:t>it.</a:t>
            </a:r>
          </a:p>
          <a:p>
            <a:endParaRPr lang="en-GB" dirty="0" smtClean="0"/>
          </a:p>
          <a:p>
            <a:r>
              <a:rPr lang="en-GB" dirty="0" smtClean="0"/>
              <a:t>Constantine </a:t>
            </a:r>
            <a:r>
              <a:rPr lang="en-GB" dirty="0"/>
              <a:t>at this point intervened to threaten with exile anyone who would not sign for </a:t>
            </a:r>
            <a:r>
              <a:rPr lang="en-GB" dirty="0" smtClean="0"/>
              <a:t>it.</a:t>
            </a:r>
          </a:p>
          <a:p>
            <a:endParaRPr lang="en-GB" dirty="0" smtClean="0"/>
          </a:p>
          <a:p>
            <a:r>
              <a:rPr lang="en-GB" dirty="0" smtClean="0"/>
              <a:t>Two </a:t>
            </a:r>
            <a:r>
              <a:rPr lang="en-GB" dirty="0"/>
              <a:t>Libyan Bishops and Arius still refused to accept the creed. All three were exiled </a:t>
            </a:r>
            <a:r>
              <a:rPr lang="en-GB" dirty="0" smtClean="0"/>
              <a:t>[</a:t>
            </a:r>
            <a:r>
              <a:rPr lang="en-GB" dirty="0"/>
              <a:t>6</a:t>
            </a:r>
            <a:r>
              <a:rPr lang="en-GB" dirty="0" smtClean="0"/>
              <a:t>].</a:t>
            </a:r>
            <a:endParaRPr lang="en-GB" dirty="0"/>
          </a:p>
        </p:txBody>
      </p:sp>
    </p:spTree>
    <p:extLst>
      <p:ext uri="{BB962C8B-B14F-4D97-AF65-F5344CB8AC3E}">
        <p14:creationId xmlns:p14="http://schemas.microsoft.com/office/powerpoint/2010/main" val="3185880451"/>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Council of </a:t>
            </a:r>
            <a:r>
              <a:rPr lang="en-GB" dirty="0" err="1" smtClean="0"/>
              <a:t>Nicea</a:t>
            </a:r>
            <a:r>
              <a:rPr lang="en-GB" dirty="0" smtClean="0"/>
              <a:t> – 325 CE</a:t>
            </a:r>
            <a:endParaRPr lang="en-GB"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075" y="1447800"/>
            <a:ext cx="718185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880451"/>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a:t>
            </a:r>
            <a:r>
              <a:rPr lang="en-GB" dirty="0" smtClean="0"/>
              <a:t>Councils </a:t>
            </a:r>
            <a:r>
              <a:rPr lang="en-GB" dirty="0"/>
              <a:t>of </a:t>
            </a:r>
            <a:r>
              <a:rPr lang="en-GB" dirty="0" smtClean="0"/>
              <a:t>Rimini and Seleucia – 359 CE</a:t>
            </a:r>
            <a:endParaRPr lang="en-GB" dirty="0"/>
          </a:p>
        </p:txBody>
      </p:sp>
      <p:sp>
        <p:nvSpPr>
          <p:cNvPr id="3" name="Content Placeholder 2"/>
          <p:cNvSpPr>
            <a:spLocks noGrp="1"/>
          </p:cNvSpPr>
          <p:nvPr>
            <p:ph idx="1"/>
          </p:nvPr>
        </p:nvSpPr>
        <p:spPr/>
        <p:txBody>
          <a:bodyPr>
            <a:normAutofit/>
          </a:bodyPr>
          <a:lstStyle/>
          <a:p>
            <a:r>
              <a:rPr lang="en-GB" dirty="0"/>
              <a:t>The Council of </a:t>
            </a:r>
            <a:r>
              <a:rPr lang="en-GB" dirty="0" err="1"/>
              <a:t>Nicea</a:t>
            </a:r>
            <a:r>
              <a:rPr lang="en-GB" dirty="0"/>
              <a:t> however did not end the controversy, as many bishops </a:t>
            </a:r>
            <a:r>
              <a:rPr lang="en-GB" dirty="0" smtClean="0"/>
              <a:t>disputed the Nicene creed.</a:t>
            </a:r>
          </a:p>
        </p:txBody>
      </p:sp>
    </p:spTree>
    <p:extLst>
      <p:ext uri="{BB962C8B-B14F-4D97-AF65-F5344CB8AC3E}">
        <p14:creationId xmlns:p14="http://schemas.microsoft.com/office/powerpoint/2010/main" val="3360122499"/>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Councils of Rimini and Seleucia – 359 CE</a:t>
            </a:r>
            <a:endParaRPr lang="en-GB" dirty="0"/>
          </a:p>
        </p:txBody>
      </p:sp>
      <p:sp>
        <p:nvSpPr>
          <p:cNvPr id="3" name="Content Placeholder 2"/>
          <p:cNvSpPr>
            <a:spLocks noGrp="1"/>
          </p:cNvSpPr>
          <p:nvPr>
            <p:ph idx="1"/>
          </p:nvPr>
        </p:nvSpPr>
        <p:spPr/>
        <p:txBody>
          <a:bodyPr>
            <a:normAutofit/>
          </a:bodyPr>
          <a:lstStyle/>
          <a:p>
            <a:r>
              <a:rPr lang="en-GB" dirty="0"/>
              <a:t>In 359 CE </a:t>
            </a:r>
            <a:r>
              <a:rPr lang="en-GB" dirty="0" smtClean="0"/>
              <a:t>the Emperor </a:t>
            </a:r>
            <a:r>
              <a:rPr lang="en-GB" dirty="0" err="1" smtClean="0"/>
              <a:t>Constantius</a:t>
            </a:r>
            <a:r>
              <a:rPr lang="en-GB" dirty="0" smtClean="0"/>
              <a:t>, the son of Constantine, summoned </a:t>
            </a:r>
            <a:r>
              <a:rPr lang="en-GB" dirty="0"/>
              <a:t>two councils, one in the East at Seleucia and the other in the West at </a:t>
            </a:r>
            <a:r>
              <a:rPr lang="en-GB" dirty="0" smtClean="0"/>
              <a:t>Rimini.</a:t>
            </a:r>
          </a:p>
          <a:p>
            <a:endParaRPr lang="en-GB" dirty="0"/>
          </a:p>
          <a:p>
            <a:r>
              <a:rPr lang="en-GB" dirty="0" smtClean="0"/>
              <a:t>These </a:t>
            </a:r>
            <a:r>
              <a:rPr lang="en-GB" dirty="0"/>
              <a:t>councils were attended by more bishops than at </a:t>
            </a:r>
            <a:r>
              <a:rPr lang="en-GB" dirty="0" err="1"/>
              <a:t>Nicea</a:t>
            </a:r>
            <a:r>
              <a:rPr lang="en-GB" dirty="0"/>
              <a:t> and were thus more representative of the entire </a:t>
            </a:r>
            <a:r>
              <a:rPr lang="en-GB" dirty="0" smtClean="0"/>
              <a:t>Church.</a:t>
            </a:r>
          </a:p>
        </p:txBody>
      </p:sp>
    </p:spTree>
    <p:extLst>
      <p:ext uri="{BB962C8B-B14F-4D97-AF65-F5344CB8AC3E}">
        <p14:creationId xmlns:p14="http://schemas.microsoft.com/office/powerpoint/2010/main" val="3185880451"/>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Councils of Rimini and Seleucia – 359 CE</a:t>
            </a:r>
            <a:endParaRPr lang="en-GB" dirty="0"/>
          </a:p>
        </p:txBody>
      </p:sp>
      <p:sp>
        <p:nvSpPr>
          <p:cNvPr id="3" name="Content Placeholder 2"/>
          <p:cNvSpPr>
            <a:spLocks noGrp="1"/>
          </p:cNvSpPr>
          <p:nvPr>
            <p:ph idx="1"/>
          </p:nvPr>
        </p:nvSpPr>
        <p:spPr/>
        <p:txBody>
          <a:bodyPr>
            <a:normAutofit/>
          </a:bodyPr>
          <a:lstStyle/>
          <a:p>
            <a:r>
              <a:rPr lang="en-GB" dirty="0" smtClean="0"/>
              <a:t>Like </a:t>
            </a:r>
            <a:r>
              <a:rPr lang="en-GB" dirty="0"/>
              <a:t>his father Constantine before him, </a:t>
            </a:r>
            <a:r>
              <a:rPr lang="en-GB" dirty="0" err="1"/>
              <a:t>Constantius</a:t>
            </a:r>
            <a:r>
              <a:rPr lang="en-GB" dirty="0"/>
              <a:t> also involved himself in the council proceeding, exerting pressure on the attending </a:t>
            </a:r>
            <a:r>
              <a:rPr lang="en-GB" dirty="0" smtClean="0"/>
              <a:t>bishops.</a:t>
            </a:r>
          </a:p>
          <a:p>
            <a:endParaRPr lang="en-GB" dirty="0"/>
          </a:p>
          <a:p>
            <a:r>
              <a:rPr lang="en-GB" dirty="0" smtClean="0"/>
              <a:t>An anti-Trinitarian, </a:t>
            </a:r>
            <a:r>
              <a:rPr lang="en-GB" dirty="0"/>
              <a:t>pro-Arian creed was adopted, and thus Arianism became Orthodoxy in the </a:t>
            </a:r>
            <a:r>
              <a:rPr lang="en-GB" dirty="0" smtClean="0"/>
              <a:t>Church</a:t>
            </a:r>
            <a:r>
              <a:rPr lang="en-GB" dirty="0"/>
              <a:t>.</a:t>
            </a:r>
          </a:p>
        </p:txBody>
      </p:sp>
    </p:spTree>
    <p:extLst>
      <p:ext uri="{BB962C8B-B14F-4D97-AF65-F5344CB8AC3E}">
        <p14:creationId xmlns:p14="http://schemas.microsoft.com/office/powerpoint/2010/main" val="1315424172"/>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Councils of Rimini and Seleucia – 359 CE</a:t>
            </a:r>
            <a:endParaRPr lang="en-GB" dirty="0"/>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187" y="1556792"/>
            <a:ext cx="7667625"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880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normAutofit/>
          </a:bodyPr>
          <a:lstStyle/>
          <a:p>
            <a:r>
              <a:rPr lang="en-GB" dirty="0" smtClean="0"/>
              <a:t>We will focus on the Trinity and finality of Jesus in our training today.</a:t>
            </a:r>
          </a:p>
          <a:p>
            <a:pPr>
              <a:buNone/>
            </a:pPr>
            <a:endParaRPr lang="en-GB" dirty="0" smtClean="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a:t>
            </a:r>
            <a:r>
              <a:rPr lang="en-GB" dirty="0" smtClean="0"/>
              <a:t>Council of Constantinople - </a:t>
            </a:r>
            <a:r>
              <a:rPr lang="en-GB" dirty="0"/>
              <a:t>381 </a:t>
            </a:r>
            <a:r>
              <a:rPr lang="en-GB" dirty="0" smtClean="0"/>
              <a:t>CE</a:t>
            </a:r>
            <a:endParaRPr lang="en-GB" dirty="0"/>
          </a:p>
        </p:txBody>
      </p:sp>
      <p:sp>
        <p:nvSpPr>
          <p:cNvPr id="3" name="Content Placeholder 2"/>
          <p:cNvSpPr>
            <a:spLocks noGrp="1"/>
          </p:cNvSpPr>
          <p:nvPr>
            <p:ph idx="1"/>
          </p:nvPr>
        </p:nvSpPr>
        <p:spPr/>
        <p:txBody>
          <a:bodyPr>
            <a:normAutofit/>
          </a:bodyPr>
          <a:lstStyle/>
          <a:p>
            <a:r>
              <a:rPr lang="en-GB" dirty="0"/>
              <a:t>The seeming triumph of Arianism was short lived. In 381 CE the Council of Constantinople was summoned by the emperor Theodosius </a:t>
            </a:r>
            <a:r>
              <a:rPr lang="en-GB" dirty="0" smtClean="0"/>
              <a:t>I.</a:t>
            </a:r>
          </a:p>
          <a:p>
            <a:endParaRPr lang="en-GB" dirty="0" smtClean="0"/>
          </a:p>
          <a:p>
            <a:r>
              <a:rPr lang="en-GB" dirty="0" smtClean="0"/>
              <a:t>The </a:t>
            </a:r>
            <a:r>
              <a:rPr lang="en-GB" dirty="0"/>
              <a:t>main business of the council was to re-establish the doctrine that had been set forth in the Nicene </a:t>
            </a:r>
            <a:r>
              <a:rPr lang="en-GB" dirty="0" smtClean="0"/>
              <a:t>Creed.</a:t>
            </a:r>
          </a:p>
        </p:txBody>
      </p:sp>
    </p:spTree>
    <p:extLst>
      <p:ext uri="{BB962C8B-B14F-4D97-AF65-F5344CB8AC3E}">
        <p14:creationId xmlns:p14="http://schemas.microsoft.com/office/powerpoint/2010/main" val="1239793027"/>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a:t>
            </a:r>
            <a:r>
              <a:rPr lang="en-GB" dirty="0" smtClean="0"/>
              <a:t>Council of Constantinople - </a:t>
            </a:r>
            <a:r>
              <a:rPr lang="en-GB" dirty="0"/>
              <a:t>381 </a:t>
            </a:r>
            <a:r>
              <a:rPr lang="en-GB" dirty="0" smtClean="0"/>
              <a:t>CE</a:t>
            </a:r>
            <a:endParaRPr lang="en-GB" dirty="0"/>
          </a:p>
        </p:txBody>
      </p:sp>
      <p:sp>
        <p:nvSpPr>
          <p:cNvPr id="3" name="Content Placeholder 2"/>
          <p:cNvSpPr>
            <a:spLocks noGrp="1"/>
          </p:cNvSpPr>
          <p:nvPr>
            <p:ph idx="1"/>
          </p:nvPr>
        </p:nvSpPr>
        <p:spPr/>
        <p:txBody>
          <a:bodyPr>
            <a:normAutofit/>
          </a:bodyPr>
          <a:lstStyle/>
          <a:p>
            <a:r>
              <a:rPr lang="en-GB" dirty="0" smtClean="0"/>
              <a:t>This </a:t>
            </a:r>
            <a:r>
              <a:rPr lang="en-GB" dirty="0"/>
              <a:t>council </a:t>
            </a:r>
            <a:r>
              <a:rPr lang="en-GB" b="1" dirty="0" smtClean="0"/>
              <a:t>“sealed </a:t>
            </a:r>
            <a:r>
              <a:rPr lang="en-GB" b="1" dirty="0"/>
              <a:t>the final adoption of the faith of </a:t>
            </a:r>
            <a:r>
              <a:rPr lang="en-GB" b="1" dirty="0" err="1"/>
              <a:t>Nicea</a:t>
            </a:r>
            <a:r>
              <a:rPr lang="en-GB" b="1" dirty="0"/>
              <a:t> by the entire </a:t>
            </a:r>
            <a:r>
              <a:rPr lang="en-GB" b="1" dirty="0" smtClean="0"/>
              <a:t>Church.” [7].</a:t>
            </a:r>
          </a:p>
          <a:p>
            <a:endParaRPr lang="en-GB" dirty="0"/>
          </a:p>
          <a:p>
            <a:r>
              <a:rPr lang="en-GB" dirty="0"/>
              <a:t>And so the Nicene Creed first set out at the Council of </a:t>
            </a:r>
            <a:r>
              <a:rPr lang="en-GB" dirty="0" err="1"/>
              <a:t>Nicea</a:t>
            </a:r>
            <a:r>
              <a:rPr lang="en-GB" dirty="0"/>
              <a:t> 55 years earlier was ultimately victorious over Arianism in the end</a:t>
            </a:r>
            <a:r>
              <a:rPr lang="en-GB" dirty="0" smtClean="0"/>
              <a:t>.</a:t>
            </a:r>
            <a:endParaRPr lang="en-GB" dirty="0"/>
          </a:p>
        </p:txBody>
      </p:sp>
    </p:spTree>
    <p:extLst>
      <p:ext uri="{BB962C8B-B14F-4D97-AF65-F5344CB8AC3E}">
        <p14:creationId xmlns:p14="http://schemas.microsoft.com/office/powerpoint/2010/main" val="1239793027"/>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Council of Constantinople - 381 CE</a:t>
            </a:r>
            <a:endParaRPr lang="en-GB" dirty="0"/>
          </a:p>
        </p:txBody>
      </p:sp>
      <p:sp>
        <p:nvSpPr>
          <p:cNvPr id="3" name="Content Placeholder 2"/>
          <p:cNvSpPr>
            <a:spLocks noGrp="1"/>
          </p:cNvSpPr>
          <p:nvPr>
            <p:ph idx="1"/>
          </p:nvPr>
        </p:nvSpPr>
        <p:spPr/>
        <p:txBody>
          <a:bodyPr>
            <a:normAutofit/>
          </a:bodyPr>
          <a:lstStyle/>
          <a:p>
            <a:pPr fontAlgn="base"/>
            <a:r>
              <a:rPr lang="en-GB" dirty="0" smtClean="0"/>
              <a:t>One </a:t>
            </a:r>
            <a:r>
              <a:rPr lang="en-GB" dirty="0"/>
              <a:t>specific area where </a:t>
            </a:r>
            <a:r>
              <a:rPr lang="en-GB" dirty="0" smtClean="0"/>
              <a:t>this Council developed the Trinity doctrine was </a:t>
            </a:r>
            <a:r>
              <a:rPr lang="en-GB" dirty="0"/>
              <a:t>in regard to the Holy </a:t>
            </a:r>
            <a:r>
              <a:rPr lang="en-GB" dirty="0" smtClean="0"/>
              <a:t>Spirit.</a:t>
            </a:r>
          </a:p>
        </p:txBody>
      </p:sp>
    </p:spTree>
    <p:extLst>
      <p:ext uri="{BB962C8B-B14F-4D97-AF65-F5344CB8AC3E}">
        <p14:creationId xmlns:p14="http://schemas.microsoft.com/office/powerpoint/2010/main" val="3185880451"/>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Council of Constantinople - 381 CE</a:t>
            </a:r>
            <a:endParaRPr lang="en-GB" dirty="0"/>
          </a:p>
        </p:txBody>
      </p:sp>
      <p:sp>
        <p:nvSpPr>
          <p:cNvPr id="3" name="Content Placeholder 2"/>
          <p:cNvSpPr>
            <a:spLocks noGrp="1"/>
          </p:cNvSpPr>
          <p:nvPr>
            <p:ph idx="1"/>
          </p:nvPr>
        </p:nvSpPr>
        <p:spPr/>
        <p:txBody>
          <a:bodyPr>
            <a:normAutofit fontScale="92500" lnSpcReduction="10000"/>
          </a:bodyPr>
          <a:lstStyle/>
          <a:p>
            <a:pPr fontAlgn="base"/>
            <a:r>
              <a:rPr lang="en-GB" dirty="0" smtClean="0"/>
              <a:t>The </a:t>
            </a:r>
            <a:r>
              <a:rPr lang="en-GB" dirty="0"/>
              <a:t>council attributed four things to the Holy Spirit</a:t>
            </a:r>
            <a:r>
              <a:rPr lang="en-GB" dirty="0" smtClean="0"/>
              <a:t>:</a:t>
            </a:r>
          </a:p>
          <a:p>
            <a:pPr fontAlgn="base"/>
            <a:endParaRPr lang="en-GB" dirty="0"/>
          </a:p>
          <a:p>
            <a:pPr marL="514350" indent="-514350" fontAlgn="base">
              <a:buAutoNum type="arabicPeriod"/>
            </a:pPr>
            <a:r>
              <a:rPr lang="en-GB" dirty="0"/>
              <a:t>A</a:t>
            </a:r>
            <a:r>
              <a:rPr lang="en-GB" dirty="0" smtClean="0"/>
              <a:t> </a:t>
            </a:r>
            <a:r>
              <a:rPr lang="en-GB" dirty="0"/>
              <a:t>divine title, ‘</a:t>
            </a:r>
            <a:r>
              <a:rPr lang="en-GB" dirty="0" smtClean="0"/>
              <a:t>Lord’.</a:t>
            </a:r>
          </a:p>
          <a:p>
            <a:pPr marL="514350" indent="-514350" fontAlgn="base">
              <a:buAutoNum type="arabicPeriod"/>
            </a:pPr>
            <a:r>
              <a:rPr lang="en-GB" dirty="0"/>
              <a:t>D</a:t>
            </a:r>
            <a:r>
              <a:rPr lang="en-GB" dirty="0" smtClean="0"/>
              <a:t>ivine </a:t>
            </a:r>
            <a:r>
              <a:rPr lang="en-GB" dirty="0"/>
              <a:t>functions </a:t>
            </a:r>
            <a:r>
              <a:rPr lang="en-GB" dirty="0" smtClean="0"/>
              <a:t>such as </a:t>
            </a:r>
            <a:r>
              <a:rPr lang="en-GB" dirty="0"/>
              <a:t>inspiring </a:t>
            </a:r>
            <a:r>
              <a:rPr lang="en-GB" dirty="0" smtClean="0"/>
              <a:t>prophets.</a:t>
            </a:r>
          </a:p>
          <a:p>
            <a:pPr marL="514350" indent="-514350" fontAlgn="base">
              <a:buAutoNum type="arabicPeriod"/>
            </a:pPr>
            <a:r>
              <a:rPr lang="en-GB" dirty="0" smtClean="0"/>
              <a:t> An </a:t>
            </a:r>
            <a:r>
              <a:rPr lang="en-GB" dirty="0"/>
              <a:t>origin from the Father not by creation but by </a:t>
            </a:r>
            <a:r>
              <a:rPr lang="en-GB" dirty="0" smtClean="0"/>
              <a:t>procession.</a:t>
            </a:r>
          </a:p>
          <a:p>
            <a:pPr marL="514350" indent="-514350" fontAlgn="base">
              <a:buAutoNum type="arabicPeriod"/>
            </a:pPr>
            <a:r>
              <a:rPr lang="en-GB" dirty="0"/>
              <a:t>S</a:t>
            </a:r>
            <a:r>
              <a:rPr lang="en-GB" dirty="0" smtClean="0"/>
              <a:t>upreme </a:t>
            </a:r>
            <a:r>
              <a:rPr lang="en-GB" dirty="0"/>
              <a:t>worship equal to that rendered to Father and to </a:t>
            </a:r>
            <a:r>
              <a:rPr lang="en-GB" dirty="0" smtClean="0"/>
              <a:t>the Son</a:t>
            </a:r>
            <a:r>
              <a:rPr lang="en-GB" dirty="0"/>
              <a:t>.</a:t>
            </a:r>
            <a:endParaRPr lang="en-GB" dirty="0" smtClean="0"/>
          </a:p>
        </p:txBody>
      </p:sp>
    </p:spTree>
    <p:extLst>
      <p:ext uri="{BB962C8B-B14F-4D97-AF65-F5344CB8AC3E}">
        <p14:creationId xmlns:p14="http://schemas.microsoft.com/office/powerpoint/2010/main" val="3185880451"/>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Council of Constantinople - 381 CE</a:t>
            </a:r>
            <a:endParaRPr lang="en-GB" dirty="0"/>
          </a:p>
        </p:txBody>
      </p:sp>
      <p:sp>
        <p:nvSpPr>
          <p:cNvPr id="3" name="Content Placeholder 2"/>
          <p:cNvSpPr>
            <a:spLocks noGrp="1"/>
          </p:cNvSpPr>
          <p:nvPr>
            <p:ph idx="1"/>
          </p:nvPr>
        </p:nvSpPr>
        <p:spPr/>
        <p:txBody>
          <a:bodyPr>
            <a:normAutofit/>
          </a:bodyPr>
          <a:lstStyle/>
          <a:p>
            <a:pPr fontAlgn="base"/>
            <a:r>
              <a:rPr lang="en-GB" dirty="0" smtClean="0"/>
              <a:t>Thus </a:t>
            </a:r>
            <a:r>
              <a:rPr lang="en-GB" dirty="0"/>
              <a:t>the Holy Spirit was voted as the third Person of the </a:t>
            </a:r>
            <a:r>
              <a:rPr lang="en-GB" dirty="0" smtClean="0"/>
              <a:t>Trinity. The </a:t>
            </a:r>
            <a:r>
              <a:rPr lang="en-GB" dirty="0"/>
              <a:t>Catholic Church admits</a:t>
            </a:r>
            <a:r>
              <a:rPr lang="en-GB" dirty="0" smtClean="0"/>
              <a:t>:</a:t>
            </a:r>
          </a:p>
          <a:p>
            <a:pPr fontAlgn="base"/>
            <a:endParaRPr lang="en-GB" dirty="0"/>
          </a:p>
          <a:p>
            <a:pPr marL="0" indent="0" fontAlgn="base">
              <a:buNone/>
            </a:pPr>
            <a:r>
              <a:rPr lang="en-GB" b="1" i="1" dirty="0"/>
              <a:t>The apostolic faith concerning the Spirit was announced by the second ecumenical council at Constantinople (381) </a:t>
            </a:r>
            <a:r>
              <a:rPr lang="en-GB" b="1" i="1" dirty="0" smtClean="0"/>
              <a:t>[8]</a:t>
            </a:r>
            <a:endParaRPr lang="en-GB" i="1" dirty="0"/>
          </a:p>
          <a:p>
            <a:endParaRPr lang="en-GB" dirty="0"/>
          </a:p>
        </p:txBody>
      </p:sp>
    </p:spTree>
    <p:extLst>
      <p:ext uri="{BB962C8B-B14F-4D97-AF65-F5344CB8AC3E}">
        <p14:creationId xmlns:p14="http://schemas.microsoft.com/office/powerpoint/2010/main" val="3185880451"/>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Council of Constantinople - 381 CE</a:t>
            </a:r>
            <a:endParaRPr lang="en-GB" dirty="0"/>
          </a:p>
        </p:txBody>
      </p:sp>
      <p:sp>
        <p:nvSpPr>
          <p:cNvPr id="3" name="Content Placeholder 2"/>
          <p:cNvSpPr>
            <a:spLocks noGrp="1"/>
          </p:cNvSpPr>
          <p:nvPr>
            <p:ph idx="1"/>
          </p:nvPr>
        </p:nvSpPr>
        <p:spPr/>
        <p:txBody>
          <a:bodyPr>
            <a:normAutofit/>
          </a:bodyPr>
          <a:lstStyle/>
          <a:p>
            <a:pPr fontAlgn="base"/>
            <a:r>
              <a:rPr lang="en-GB" dirty="0"/>
              <a:t>At the close of the </a:t>
            </a:r>
            <a:r>
              <a:rPr lang="en-GB" dirty="0" smtClean="0"/>
              <a:t>Council, </a:t>
            </a:r>
            <a:r>
              <a:rPr lang="en-GB" dirty="0"/>
              <a:t>Emperor Theodosius issued an imperial decree </a:t>
            </a:r>
            <a:r>
              <a:rPr lang="en-GB" dirty="0" smtClean="0"/>
              <a:t>outlawing Arianism.</a:t>
            </a:r>
          </a:p>
          <a:p>
            <a:pPr fontAlgn="base"/>
            <a:endParaRPr lang="en-GB" dirty="0"/>
          </a:p>
          <a:p>
            <a:r>
              <a:rPr lang="en-GB" dirty="0" smtClean="0"/>
              <a:t>Thus Arianism was </a:t>
            </a:r>
            <a:r>
              <a:rPr lang="en-GB" dirty="0"/>
              <a:t>extinguished not by the force of Scriptural truth, but by the force of Imperial involvement.</a:t>
            </a:r>
          </a:p>
          <a:p>
            <a:endParaRPr lang="en-GB" dirty="0"/>
          </a:p>
        </p:txBody>
      </p:sp>
    </p:spTree>
    <p:extLst>
      <p:ext uri="{BB962C8B-B14F-4D97-AF65-F5344CB8AC3E}">
        <p14:creationId xmlns:p14="http://schemas.microsoft.com/office/powerpoint/2010/main" val="3185880451"/>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Council of Constantinople - 381 CE</a:t>
            </a:r>
            <a:endParaRPr lang="en-GB" dirty="0"/>
          </a:p>
        </p:txBody>
      </p:sp>
      <p:sp>
        <p:nvSpPr>
          <p:cNvPr id="3" name="Content Placeholder 2"/>
          <p:cNvSpPr>
            <a:spLocks noGrp="1"/>
          </p:cNvSpPr>
          <p:nvPr>
            <p:ph idx="1"/>
          </p:nvPr>
        </p:nvSpPr>
        <p:spPr/>
        <p:txBody>
          <a:bodyPr>
            <a:normAutofit/>
          </a:bodyPr>
          <a:lstStyle/>
          <a:p>
            <a:r>
              <a:rPr lang="en-GB" dirty="0" smtClean="0"/>
              <a:t>After </a:t>
            </a:r>
            <a:r>
              <a:rPr lang="en-GB" dirty="0"/>
              <a:t>over 55 years of battle, the Nicene Creed permanently gained the upper hand and </a:t>
            </a:r>
            <a:r>
              <a:rPr lang="en-GB" dirty="0" err="1"/>
              <a:t>Trinitarianism</a:t>
            </a:r>
            <a:r>
              <a:rPr lang="en-GB" dirty="0"/>
              <a:t> became the official doctrine of the Roman Catholic Church.</a:t>
            </a:r>
          </a:p>
        </p:txBody>
      </p:sp>
    </p:spTree>
    <p:extLst>
      <p:ext uri="{BB962C8B-B14F-4D97-AF65-F5344CB8AC3E}">
        <p14:creationId xmlns:p14="http://schemas.microsoft.com/office/powerpoint/2010/main" val="507389911"/>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Council of Constantinople - 381 CE</a:t>
            </a:r>
            <a:endParaRPr lang="en-GB" dirty="0"/>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700808"/>
            <a:ext cx="74676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25172"/>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a:t>
            </a:r>
            <a:r>
              <a:rPr lang="en-GB" dirty="0" smtClean="0"/>
              <a:t>Council of Chalcedon - </a:t>
            </a:r>
            <a:r>
              <a:rPr lang="en-GB" dirty="0"/>
              <a:t>451</a:t>
            </a:r>
            <a:r>
              <a:rPr lang="en-GB" dirty="0" smtClean="0"/>
              <a:t> CE</a:t>
            </a:r>
            <a:endParaRPr lang="en-GB" dirty="0"/>
          </a:p>
        </p:txBody>
      </p:sp>
      <p:sp>
        <p:nvSpPr>
          <p:cNvPr id="3" name="Content Placeholder 2"/>
          <p:cNvSpPr>
            <a:spLocks noGrp="1"/>
          </p:cNvSpPr>
          <p:nvPr>
            <p:ph idx="1"/>
          </p:nvPr>
        </p:nvSpPr>
        <p:spPr/>
        <p:txBody>
          <a:bodyPr>
            <a:normAutofit/>
          </a:bodyPr>
          <a:lstStyle/>
          <a:p>
            <a:r>
              <a:rPr lang="en-GB" dirty="0"/>
              <a:t>Even after Arianism was defeated, debate raged on about the nature of the incarnate Jesus as he walked upon the </a:t>
            </a:r>
            <a:r>
              <a:rPr lang="en-GB" dirty="0" smtClean="0"/>
              <a:t>earth.</a:t>
            </a:r>
          </a:p>
        </p:txBody>
      </p:sp>
    </p:spTree>
    <p:extLst>
      <p:ext uri="{BB962C8B-B14F-4D97-AF65-F5344CB8AC3E}">
        <p14:creationId xmlns:p14="http://schemas.microsoft.com/office/powerpoint/2010/main" val="451379617"/>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a:t>
            </a:r>
            <a:r>
              <a:rPr lang="en-GB" dirty="0" smtClean="0"/>
              <a:t>Council of Chalcedon - </a:t>
            </a:r>
            <a:r>
              <a:rPr lang="en-GB" dirty="0"/>
              <a:t>451</a:t>
            </a:r>
            <a:r>
              <a:rPr lang="en-GB" dirty="0" smtClean="0"/>
              <a:t> CE</a:t>
            </a:r>
            <a:endParaRPr lang="en-GB" dirty="0"/>
          </a:p>
        </p:txBody>
      </p:sp>
      <p:sp>
        <p:nvSpPr>
          <p:cNvPr id="3" name="Content Placeholder 2"/>
          <p:cNvSpPr>
            <a:spLocks noGrp="1"/>
          </p:cNvSpPr>
          <p:nvPr>
            <p:ph idx="1"/>
          </p:nvPr>
        </p:nvSpPr>
        <p:spPr/>
        <p:txBody>
          <a:bodyPr>
            <a:normAutofit lnSpcReduction="10000"/>
          </a:bodyPr>
          <a:lstStyle/>
          <a:p>
            <a:r>
              <a:rPr lang="en-GB" dirty="0" smtClean="0"/>
              <a:t>While </a:t>
            </a:r>
            <a:r>
              <a:rPr lang="en-GB" dirty="0"/>
              <a:t>the Council of </a:t>
            </a:r>
            <a:r>
              <a:rPr lang="en-GB" dirty="0" err="1"/>
              <a:t>Nicea</a:t>
            </a:r>
            <a:r>
              <a:rPr lang="en-GB" dirty="0"/>
              <a:t> focused on the precise relationship of the Son to God the Father, the question that now had to be settled </a:t>
            </a:r>
            <a:r>
              <a:rPr lang="en-GB" dirty="0" smtClean="0"/>
              <a:t>was:</a:t>
            </a:r>
          </a:p>
          <a:p>
            <a:pPr>
              <a:buNone/>
            </a:pPr>
            <a:endParaRPr lang="en-GB" dirty="0" smtClean="0"/>
          </a:p>
          <a:p>
            <a:pPr>
              <a:buNone/>
            </a:pPr>
            <a:r>
              <a:rPr lang="en-GB" b="1" dirty="0" smtClean="0"/>
              <a:t>	“Did </a:t>
            </a:r>
            <a:r>
              <a:rPr lang="en-GB" b="1" dirty="0"/>
              <a:t>Jesus have a single nature, a mixture of human and divine, or a dual nature – human and divine, both distinct and not blurred together</a:t>
            </a:r>
            <a:r>
              <a:rPr lang="en-GB" b="1" dirty="0" smtClean="0"/>
              <a:t>?”</a:t>
            </a:r>
          </a:p>
        </p:txBody>
      </p:sp>
    </p:spTree>
    <p:extLst>
      <p:ext uri="{BB962C8B-B14F-4D97-AF65-F5344CB8AC3E}">
        <p14:creationId xmlns:p14="http://schemas.microsoft.com/office/powerpoint/2010/main" val="451379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normAutofit/>
          </a:bodyPr>
          <a:lstStyle/>
          <a:p>
            <a:r>
              <a:rPr lang="en-GB" dirty="0" smtClean="0"/>
              <a:t>Since the Crucifixion depends on the Trinity and finality of Jesus, tackling these two topics automatically dismantles the Crucifixion:</a:t>
            </a:r>
          </a:p>
          <a:p>
            <a:pPr>
              <a:buNone/>
            </a:pPr>
            <a:endParaRPr lang="en-GB" dirty="0" smtClean="0"/>
          </a:p>
        </p:txBody>
      </p:sp>
      <p:pic>
        <p:nvPicPr>
          <p:cNvPr id="1027" name="Picture 3"/>
          <p:cNvPicPr>
            <a:picLocks noChangeAspect="1" noChangeArrowheads="1"/>
          </p:cNvPicPr>
          <p:nvPr/>
        </p:nvPicPr>
        <p:blipFill>
          <a:blip r:embed="rId2" cstate="print"/>
          <a:srcRect/>
          <a:stretch>
            <a:fillRect/>
          </a:stretch>
        </p:blipFill>
        <p:spPr bwMode="auto">
          <a:xfrm>
            <a:off x="2843808" y="3631501"/>
            <a:ext cx="3384376" cy="26058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Council of Chalcedon - 451 CE</a:t>
            </a:r>
            <a:endParaRPr lang="en-GB" dirty="0"/>
          </a:p>
        </p:txBody>
      </p:sp>
      <p:sp>
        <p:nvSpPr>
          <p:cNvPr id="3" name="Content Placeholder 2"/>
          <p:cNvSpPr>
            <a:spLocks noGrp="1"/>
          </p:cNvSpPr>
          <p:nvPr>
            <p:ph idx="1"/>
          </p:nvPr>
        </p:nvSpPr>
        <p:spPr/>
        <p:txBody>
          <a:bodyPr>
            <a:normAutofit/>
          </a:bodyPr>
          <a:lstStyle/>
          <a:p>
            <a:pPr fontAlgn="base"/>
            <a:r>
              <a:rPr lang="en-GB" dirty="0"/>
              <a:t>This concept of a dual human and divine nature in the person of Jesus </a:t>
            </a:r>
            <a:r>
              <a:rPr lang="en-GB" dirty="0" smtClean="0"/>
              <a:t>became official doctrine of the Church.</a:t>
            </a:r>
          </a:p>
          <a:p>
            <a:pPr fontAlgn="base"/>
            <a:endParaRPr lang="en-GB" dirty="0"/>
          </a:p>
          <a:p>
            <a:pPr fontAlgn="base"/>
            <a:r>
              <a:rPr lang="en-GB" dirty="0" smtClean="0"/>
              <a:t>Known </a:t>
            </a:r>
            <a:r>
              <a:rPr lang="en-GB" dirty="0"/>
              <a:t>as the Hypostatic Union, </a:t>
            </a:r>
            <a:r>
              <a:rPr lang="en-GB" dirty="0" smtClean="0"/>
              <a:t>it is as </a:t>
            </a:r>
            <a:r>
              <a:rPr lang="en-GB" dirty="0"/>
              <a:t>essential component of modern </a:t>
            </a:r>
            <a:r>
              <a:rPr lang="en-GB" dirty="0" err="1" smtClean="0"/>
              <a:t>Trinitarianism</a:t>
            </a:r>
            <a:r>
              <a:rPr lang="en-GB" dirty="0" smtClean="0"/>
              <a:t>.</a:t>
            </a:r>
            <a:endParaRPr lang="en-GB" dirty="0"/>
          </a:p>
          <a:p>
            <a:endParaRPr lang="en-GB" dirty="0"/>
          </a:p>
        </p:txBody>
      </p:sp>
    </p:spTree>
    <p:extLst>
      <p:ext uri="{BB962C8B-B14F-4D97-AF65-F5344CB8AC3E}">
        <p14:creationId xmlns:p14="http://schemas.microsoft.com/office/powerpoint/2010/main" val="3866425172"/>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Council of Chalcedon - 451 CE</a:t>
            </a:r>
            <a:endParaRPr lang="en-GB" dirty="0"/>
          </a:p>
        </p:txBody>
      </p:sp>
      <p:sp>
        <p:nvSpPr>
          <p:cNvPr id="3" name="Content Placeholder 2"/>
          <p:cNvSpPr>
            <a:spLocks noGrp="1"/>
          </p:cNvSpPr>
          <p:nvPr>
            <p:ph idx="1"/>
          </p:nvPr>
        </p:nvSpPr>
        <p:spPr/>
        <p:txBody>
          <a:bodyPr>
            <a:normAutofit/>
          </a:bodyPr>
          <a:lstStyle/>
          <a:p>
            <a:pPr fontAlgn="base"/>
            <a:r>
              <a:rPr lang="en-GB" dirty="0" smtClean="0"/>
              <a:t>It </a:t>
            </a:r>
            <a:r>
              <a:rPr lang="en-GB" dirty="0"/>
              <a:t>wasn’t until the Council of Chalcedon that we see the emergence of an official doctrine of the Trinity in a form that is recognisable with what Trinitarians believe in </a:t>
            </a:r>
            <a:r>
              <a:rPr lang="en-GB" dirty="0" smtClean="0"/>
              <a:t>today.</a:t>
            </a:r>
          </a:p>
          <a:p>
            <a:pPr fontAlgn="base"/>
            <a:endParaRPr lang="en-GB" dirty="0" smtClean="0"/>
          </a:p>
          <a:p>
            <a:pPr fontAlgn="base"/>
            <a:r>
              <a:rPr lang="en-GB" dirty="0" smtClean="0"/>
              <a:t>This </a:t>
            </a:r>
            <a:r>
              <a:rPr lang="en-GB" dirty="0"/>
              <a:t>took place in the fifth century, over 400 years after </a:t>
            </a:r>
            <a:r>
              <a:rPr lang="en-GB" dirty="0" smtClean="0"/>
              <a:t>Jesus:</a:t>
            </a:r>
          </a:p>
          <a:p>
            <a:pPr fontAlgn="base"/>
            <a:endParaRPr lang="en-GB" dirty="0"/>
          </a:p>
          <a:p>
            <a:endParaRPr lang="en-GB" dirty="0"/>
          </a:p>
        </p:txBody>
      </p:sp>
    </p:spTree>
    <p:extLst>
      <p:ext uri="{BB962C8B-B14F-4D97-AF65-F5344CB8AC3E}">
        <p14:creationId xmlns:p14="http://schemas.microsoft.com/office/powerpoint/2010/main" val="3866425172"/>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Council of Chalcedon - 451 CE</a:t>
            </a:r>
            <a:endParaRPr lang="en-GB" dirty="0"/>
          </a:p>
        </p:txBody>
      </p:sp>
      <p:sp>
        <p:nvSpPr>
          <p:cNvPr id="3" name="Content Placeholder 2"/>
          <p:cNvSpPr>
            <a:spLocks noGrp="1"/>
          </p:cNvSpPr>
          <p:nvPr>
            <p:ph idx="1"/>
          </p:nvPr>
        </p:nvSpPr>
        <p:spPr/>
        <p:txBody>
          <a:bodyPr>
            <a:normAutofit/>
          </a:bodyPr>
          <a:lstStyle/>
          <a:p>
            <a:pPr marL="0" indent="0">
              <a:buNone/>
            </a:pPr>
            <a:r>
              <a:rPr lang="en-GB" b="1" dirty="0"/>
              <a:t>“We, then, following the holy Fathers, all with one consent, teach men to confess one and the same Son, our Lord Jesus Christ, the same perfect in Godhead and also perfect in manhood; truly God and truly man... acknowledged in Two Natures </a:t>
            </a:r>
            <a:r>
              <a:rPr lang="en-GB" b="1" dirty="0" err="1"/>
              <a:t>unconfusedly</a:t>
            </a:r>
            <a:r>
              <a:rPr lang="en-GB" b="1" dirty="0"/>
              <a:t>, unchangeably, </a:t>
            </a:r>
            <a:r>
              <a:rPr lang="en-GB" b="1" dirty="0" smtClean="0"/>
              <a:t>indivisibly…”</a:t>
            </a:r>
            <a:endParaRPr lang="en-GB" b="1" dirty="0"/>
          </a:p>
        </p:txBody>
      </p:sp>
    </p:spTree>
    <p:extLst>
      <p:ext uri="{BB962C8B-B14F-4D97-AF65-F5344CB8AC3E}">
        <p14:creationId xmlns:p14="http://schemas.microsoft.com/office/powerpoint/2010/main" val="3468130855"/>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About the Trinity Today?</a:t>
            </a:r>
            <a:endParaRPr lang="en-GB" dirty="0"/>
          </a:p>
        </p:txBody>
      </p:sp>
      <p:sp>
        <p:nvSpPr>
          <p:cNvPr id="3" name="Content Placeholder 2"/>
          <p:cNvSpPr>
            <a:spLocks noGrp="1"/>
          </p:cNvSpPr>
          <p:nvPr>
            <p:ph idx="1"/>
          </p:nvPr>
        </p:nvSpPr>
        <p:spPr/>
        <p:txBody>
          <a:bodyPr/>
          <a:lstStyle/>
          <a:p>
            <a:r>
              <a:rPr lang="en-GB" dirty="0" smtClean="0"/>
              <a:t>Even after centuries of discussion and debate, there is still major disagreement among </a:t>
            </a:r>
            <a:r>
              <a:rPr lang="en-GB" dirty="0"/>
              <a:t>T</a:t>
            </a:r>
            <a:r>
              <a:rPr lang="en-GB" dirty="0" smtClean="0"/>
              <a:t>rinitarians over the doctrine.</a:t>
            </a:r>
          </a:p>
          <a:p>
            <a:endParaRPr lang="en-GB" dirty="0"/>
          </a:p>
          <a:p>
            <a:r>
              <a:rPr lang="en-GB" dirty="0" smtClean="0"/>
              <a:t>Let’s look at some issues...</a:t>
            </a:r>
            <a:endParaRPr lang="en-GB" dirty="0"/>
          </a:p>
        </p:txBody>
      </p:sp>
    </p:spTree>
    <p:extLst>
      <p:ext uri="{BB962C8B-B14F-4D97-AF65-F5344CB8AC3E}">
        <p14:creationId xmlns:p14="http://schemas.microsoft.com/office/powerpoint/2010/main" val="1865989122"/>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 #1 – The Holy Spirit</a:t>
            </a:r>
            <a:endParaRPr lang="en-GB" dirty="0"/>
          </a:p>
        </p:txBody>
      </p:sp>
      <p:sp>
        <p:nvSpPr>
          <p:cNvPr id="3" name="Content Placeholder 2"/>
          <p:cNvSpPr>
            <a:spLocks noGrp="1"/>
          </p:cNvSpPr>
          <p:nvPr>
            <p:ph idx="1"/>
          </p:nvPr>
        </p:nvSpPr>
        <p:spPr/>
        <p:txBody>
          <a:bodyPr>
            <a:normAutofit/>
          </a:bodyPr>
          <a:lstStyle/>
          <a:p>
            <a:r>
              <a:rPr lang="en-GB" dirty="0" smtClean="0"/>
              <a:t>As we’ve seen, the equality of the Holy Spirit with the Father and the Son was established at the Council of Constantinople in 381 CE.</a:t>
            </a:r>
          </a:p>
          <a:p>
            <a:endParaRPr lang="en-GB" dirty="0" smtClean="0"/>
          </a:p>
          <a:p>
            <a:r>
              <a:rPr lang="en-GB" dirty="0" smtClean="0"/>
              <a:t>While it concluded that the Holy Spirit proceeded from the Father, it said nothing concerning the procession of the Holy Spirit from the Son.</a:t>
            </a: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 #1 – The Holy Spirit</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Here is the last section of the Creed of the Council of Constantinople:</a:t>
            </a:r>
          </a:p>
          <a:p>
            <a:pPr>
              <a:buNone/>
            </a:pPr>
            <a:endParaRPr lang="en-GB" b="1" dirty="0" smtClean="0"/>
          </a:p>
          <a:p>
            <a:pPr>
              <a:buNone/>
            </a:pPr>
            <a:r>
              <a:rPr lang="en-GB" b="1" dirty="0" smtClean="0"/>
              <a:t>	And in the Holy Spirit, the Lord, the giver of life,</a:t>
            </a:r>
            <a:r>
              <a:rPr lang="en-GB" dirty="0" smtClean="0"/>
              <a:t/>
            </a:r>
            <a:br>
              <a:rPr lang="en-GB" dirty="0" smtClean="0"/>
            </a:br>
            <a:r>
              <a:rPr lang="en-GB" b="1" dirty="0" smtClean="0"/>
              <a:t>who proceeds from the Father,</a:t>
            </a:r>
            <a:r>
              <a:rPr lang="en-GB" dirty="0" smtClean="0"/>
              <a:t/>
            </a:r>
            <a:br>
              <a:rPr lang="en-GB" dirty="0" smtClean="0"/>
            </a:br>
            <a:r>
              <a:rPr lang="en-GB" b="1" dirty="0" smtClean="0"/>
              <a:t>who with the Father and the Son is adored and glorified.</a:t>
            </a:r>
            <a:endParaRPr lang="en-GB" dirty="0" smtClean="0"/>
          </a:p>
          <a:p>
            <a:endParaRPr lang="en-GB" dirty="0" smtClean="0"/>
          </a:p>
          <a:p>
            <a:r>
              <a:rPr lang="en-GB" dirty="0" smtClean="0"/>
              <a:t>This section of the creed was later translated into Latin with the addition, “and the Son”:</a:t>
            </a:r>
          </a:p>
          <a:p>
            <a:endParaRPr lang="en-GB" b="1" i="1" dirty="0" smtClean="0"/>
          </a:p>
          <a:p>
            <a:pPr>
              <a:buNone/>
            </a:pPr>
            <a:r>
              <a:rPr lang="en-GB" b="1" i="1" dirty="0" smtClean="0"/>
              <a:t>	And in the Holy Spirit, the Lord, the giver of life,</a:t>
            </a:r>
            <a:br>
              <a:rPr lang="en-GB" b="1" i="1" dirty="0" smtClean="0"/>
            </a:br>
            <a:r>
              <a:rPr lang="en-GB" b="1" i="1" dirty="0" smtClean="0"/>
              <a:t>who proceeds from the Father </a:t>
            </a:r>
            <a:r>
              <a:rPr lang="en-GB" b="1" i="1" u="sng" dirty="0" smtClean="0"/>
              <a:t>and the Son</a:t>
            </a:r>
            <a:r>
              <a:rPr lang="en-GB" b="1" i="1" dirty="0" smtClean="0"/>
              <a:t>,</a:t>
            </a:r>
            <a:br>
              <a:rPr lang="en-GB" b="1" i="1" dirty="0" smtClean="0"/>
            </a:br>
            <a:r>
              <a:rPr lang="en-GB" b="1" i="1" dirty="0" smtClean="0"/>
              <a:t>who with the Father and the Son is adored and glorified.</a:t>
            </a:r>
            <a:endParaRPr lang="en-GB" dirty="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 #1 – The Holy Spirit</a:t>
            </a:r>
            <a:endParaRPr lang="en-GB" dirty="0"/>
          </a:p>
        </p:txBody>
      </p:sp>
      <p:sp>
        <p:nvSpPr>
          <p:cNvPr id="3" name="Content Placeholder 2"/>
          <p:cNvSpPr>
            <a:spLocks noGrp="1"/>
          </p:cNvSpPr>
          <p:nvPr>
            <p:ph idx="1"/>
          </p:nvPr>
        </p:nvSpPr>
        <p:spPr/>
        <p:txBody>
          <a:bodyPr>
            <a:normAutofit lnSpcReduction="10000"/>
          </a:bodyPr>
          <a:lstStyle/>
          <a:p>
            <a:r>
              <a:rPr lang="en-GB" dirty="0" smtClean="0"/>
              <a:t>This addition to the creed is known as the </a:t>
            </a:r>
            <a:r>
              <a:rPr lang="en-GB" dirty="0" err="1" smtClean="0"/>
              <a:t>Filioque</a:t>
            </a:r>
            <a:r>
              <a:rPr lang="en-GB" dirty="0" smtClean="0"/>
              <a:t> (Latin for “and the Son”), a phrase that has been the subject of great controversy between Eastern and Western churches.</a:t>
            </a:r>
          </a:p>
          <a:p>
            <a:endParaRPr lang="en-GB" dirty="0" smtClean="0"/>
          </a:p>
          <a:p>
            <a:r>
              <a:rPr lang="en-GB" dirty="0" smtClean="0"/>
              <a:t>Whether one includes that phrase, and exactly how the phrase is translated and understood, can have important implications for how one understands the Trinity.</a:t>
            </a:r>
            <a:endParaRPr lang="en-GB" dirty="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Issue #1 – The Holy Spirit</a:t>
            </a:r>
            <a:endParaRPr lang="en-GB" dirty="0"/>
          </a:p>
        </p:txBody>
      </p:sp>
      <p:sp>
        <p:nvSpPr>
          <p:cNvPr id="3" name="Content Placeholder 2"/>
          <p:cNvSpPr>
            <a:spLocks noGrp="1"/>
          </p:cNvSpPr>
          <p:nvPr>
            <p:ph idx="1"/>
          </p:nvPr>
        </p:nvSpPr>
        <p:spPr/>
        <p:txBody>
          <a:bodyPr/>
          <a:lstStyle/>
          <a:p>
            <a:r>
              <a:rPr lang="en-GB" dirty="0" smtClean="0"/>
              <a:t>The Western Churches believe that the Holy Spirit proceeds from both the Father and Son.</a:t>
            </a:r>
          </a:p>
          <a:p>
            <a:endParaRPr lang="en-GB" dirty="0"/>
          </a:p>
          <a:p>
            <a:r>
              <a:rPr lang="en-GB" dirty="0" smtClean="0"/>
              <a:t>The Eastern Churches believe that it proceeds from the Father only.</a:t>
            </a:r>
            <a:endParaRPr lang="en-GB" dirty="0"/>
          </a:p>
        </p:txBody>
      </p:sp>
    </p:spTree>
    <p:extLst>
      <p:ext uri="{BB962C8B-B14F-4D97-AF65-F5344CB8AC3E}">
        <p14:creationId xmlns:p14="http://schemas.microsoft.com/office/powerpoint/2010/main" val="3342188242"/>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Issue #1 – The Holy Spirit</a:t>
            </a:r>
            <a:endParaRPr lang="en-GB"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628799"/>
            <a:ext cx="6768752" cy="4890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570577"/>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Issue #1 – The Holy Spirit</a:t>
            </a:r>
            <a:endParaRPr lang="en-GB" dirty="0"/>
          </a:p>
        </p:txBody>
      </p:sp>
      <p:sp>
        <p:nvSpPr>
          <p:cNvPr id="3" name="Content Placeholder 2"/>
          <p:cNvSpPr>
            <a:spLocks noGrp="1"/>
          </p:cNvSpPr>
          <p:nvPr>
            <p:ph idx="1"/>
          </p:nvPr>
        </p:nvSpPr>
        <p:spPr/>
        <p:txBody>
          <a:bodyPr>
            <a:normAutofit lnSpcReduction="10000"/>
          </a:bodyPr>
          <a:lstStyle/>
          <a:p>
            <a:r>
              <a:rPr lang="en-GB" dirty="0"/>
              <a:t>This issue is </a:t>
            </a:r>
            <a:r>
              <a:rPr lang="en-GB" dirty="0" smtClean="0"/>
              <a:t>responsible for </a:t>
            </a:r>
            <a:r>
              <a:rPr lang="en-GB" dirty="0"/>
              <a:t>the largest schism in </a:t>
            </a:r>
            <a:r>
              <a:rPr lang="en-GB" dirty="0" smtClean="0"/>
              <a:t>Church history. It divided Christianity </a:t>
            </a:r>
            <a:r>
              <a:rPr lang="en-GB" dirty="0"/>
              <a:t>into Western </a:t>
            </a:r>
            <a:r>
              <a:rPr lang="en-GB" dirty="0" smtClean="0"/>
              <a:t>Catholicism </a:t>
            </a:r>
            <a:r>
              <a:rPr lang="en-GB" dirty="0"/>
              <a:t>and Eastern </a:t>
            </a:r>
            <a:r>
              <a:rPr lang="en-GB" dirty="0" smtClean="0"/>
              <a:t>Orthodoxy.</a:t>
            </a:r>
          </a:p>
          <a:p>
            <a:endParaRPr lang="en-GB" dirty="0"/>
          </a:p>
          <a:p>
            <a:r>
              <a:rPr lang="en-GB" dirty="0"/>
              <a:t>The </a:t>
            </a:r>
            <a:r>
              <a:rPr lang="en-GB" dirty="0" smtClean="0"/>
              <a:t>Eastern Orthodox reject the </a:t>
            </a:r>
            <a:r>
              <a:rPr lang="en-GB" dirty="0" err="1" smtClean="0"/>
              <a:t>Filioque</a:t>
            </a:r>
            <a:r>
              <a:rPr lang="en-GB" dirty="0" smtClean="0"/>
              <a:t> because it </a:t>
            </a:r>
            <a:r>
              <a:rPr lang="en-GB" dirty="0"/>
              <a:t>makes the Holy Spirit a </a:t>
            </a:r>
            <a:r>
              <a:rPr lang="en-GB" dirty="0" smtClean="0"/>
              <a:t>subordinate, </a:t>
            </a:r>
            <a:r>
              <a:rPr lang="en-GB" dirty="0"/>
              <a:t>or less </a:t>
            </a:r>
            <a:r>
              <a:rPr lang="en-GB" dirty="0" smtClean="0"/>
              <a:t>important, </a:t>
            </a:r>
            <a:r>
              <a:rPr lang="en-GB" dirty="0"/>
              <a:t>member of the Trinity. </a:t>
            </a:r>
            <a:r>
              <a:rPr lang="en-GB" dirty="0" smtClean="0"/>
              <a:t>Thus it compromises </a:t>
            </a:r>
            <a:r>
              <a:rPr lang="en-GB" dirty="0"/>
              <a:t>the co-equality of the Persons of the Trinity.</a:t>
            </a:r>
            <a:endParaRPr lang="en-GB" dirty="0" smtClean="0"/>
          </a:p>
        </p:txBody>
      </p:sp>
    </p:spTree>
    <p:extLst>
      <p:ext uri="{BB962C8B-B14F-4D97-AF65-F5344CB8AC3E}">
        <p14:creationId xmlns:p14="http://schemas.microsoft.com/office/powerpoint/2010/main" val="3347976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a:t>
            </a:r>
            <a:r>
              <a:rPr lang="en-GB" dirty="0"/>
              <a:t>a</a:t>
            </a:r>
            <a:r>
              <a:rPr lang="en-GB" dirty="0" smtClean="0"/>
              <a:t>nd Objectives</a:t>
            </a:r>
            <a:endParaRPr lang="en-GB" dirty="0"/>
          </a:p>
        </p:txBody>
      </p:sp>
      <p:sp>
        <p:nvSpPr>
          <p:cNvPr id="3" name="Content Placeholder 2"/>
          <p:cNvSpPr>
            <a:spLocks noGrp="1"/>
          </p:cNvSpPr>
          <p:nvPr>
            <p:ph idx="1"/>
          </p:nvPr>
        </p:nvSpPr>
        <p:spPr/>
        <p:txBody>
          <a:bodyPr>
            <a:normAutofit/>
          </a:bodyPr>
          <a:lstStyle/>
          <a:p>
            <a:r>
              <a:rPr lang="en-GB" dirty="0" smtClean="0"/>
              <a:t>This training is not geared towards getting a quick </a:t>
            </a:r>
            <a:r>
              <a:rPr lang="en-GB" dirty="0" err="1" smtClean="0"/>
              <a:t>Shahadah</a:t>
            </a:r>
            <a:r>
              <a:rPr lang="en-GB" dirty="0" smtClean="0"/>
              <a:t>.</a:t>
            </a: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3841" y="3464906"/>
            <a:ext cx="23241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marL="0" indent="0" algn="ctr">
              <a:buNone/>
            </a:pPr>
            <a:endParaRPr lang="en-GB" sz="7200" dirty="0" smtClean="0">
              <a:latin typeface="Andalus" pitchFamily="18" charset="-78"/>
              <a:cs typeface="Andalus" pitchFamily="18" charset="-78"/>
            </a:endParaRPr>
          </a:p>
          <a:p>
            <a:pPr marL="0" indent="0" algn="ctr">
              <a:buNone/>
            </a:pPr>
            <a:r>
              <a:rPr lang="en-GB" sz="7200" dirty="0" smtClean="0">
                <a:latin typeface="Andalus" pitchFamily="18" charset="-78"/>
                <a:cs typeface="Andalus" pitchFamily="18" charset="-78"/>
              </a:rPr>
              <a:t>The Trinity</a:t>
            </a:r>
            <a:endParaRPr lang="en-GB" sz="7200" dirty="0">
              <a:latin typeface="Andalus" pitchFamily="18" charset="-78"/>
              <a:cs typeface="Andalus" pitchFamily="18" charset="-78"/>
            </a:endParaRPr>
          </a:p>
        </p:txBody>
      </p:sp>
    </p:spTree>
    <p:extLst>
      <p:ext uri="{BB962C8B-B14F-4D97-AF65-F5344CB8AC3E}">
        <p14:creationId xmlns:p14="http://schemas.microsoft.com/office/powerpoint/2010/main" val="707501253"/>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normAutofit/>
          </a:bodyPr>
          <a:lstStyle/>
          <a:p>
            <a:r>
              <a:rPr lang="en-GB" dirty="0" smtClean="0"/>
              <a:t>Issue #2 - The Crucifixion</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GB" dirty="0" smtClean="0"/>
              <a:t>Who </a:t>
            </a:r>
            <a:r>
              <a:rPr lang="en-GB" dirty="0"/>
              <a:t>suffered and died on the cross, God or man?</a:t>
            </a:r>
          </a:p>
          <a:p>
            <a:pPr marL="0" indent="0" fontAlgn="auto">
              <a:spcAft>
                <a:spcPts val="0"/>
              </a:spcAft>
              <a:buFont typeface="Arial" pitchFamily="34" charset="0"/>
              <a:buNone/>
              <a:defRPr/>
            </a:pPr>
            <a:endParaRPr lang="en-GB" dirty="0"/>
          </a:p>
          <a:p>
            <a:pPr marL="0" indent="0" fontAlgn="auto">
              <a:spcAft>
                <a:spcPts val="0"/>
              </a:spcAft>
              <a:buFont typeface="Arial" pitchFamily="34" charset="0"/>
              <a:buNone/>
              <a:defRPr/>
            </a:pPr>
            <a:endParaRPr lang="en-GB" dirty="0"/>
          </a:p>
        </p:txBody>
      </p:sp>
      <p:pic>
        <p:nvPicPr>
          <p:cNvPr id="165892" name="Picture 2"/>
          <p:cNvPicPr>
            <a:picLocks noChangeAspect="1" noChangeArrowheads="1"/>
          </p:cNvPicPr>
          <p:nvPr/>
        </p:nvPicPr>
        <p:blipFill>
          <a:blip r:embed="rId2" cstate="print"/>
          <a:srcRect/>
          <a:stretch>
            <a:fillRect/>
          </a:stretch>
        </p:blipFill>
        <p:spPr bwMode="auto">
          <a:xfrm>
            <a:off x="3851275" y="4838700"/>
            <a:ext cx="1238250"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p:txBody>
          <a:bodyPr/>
          <a:lstStyle/>
          <a:p>
            <a:r>
              <a:rPr lang="en-GB" dirty="0" smtClean="0"/>
              <a:t>Issue #2 - The Crucifixion</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GB" sz="2800" dirty="0" smtClean="0"/>
              <a:t>If they claim God died, then this contradicts the Bible which states that God is immortal:</a:t>
            </a:r>
          </a:p>
          <a:p>
            <a:pPr fontAlgn="auto">
              <a:spcAft>
                <a:spcPts val="0"/>
              </a:spcAft>
              <a:buFont typeface="Arial" pitchFamily="34" charset="0"/>
              <a:buChar char="•"/>
              <a:defRPr/>
            </a:pPr>
            <a:endParaRPr lang="en-GB" sz="2800" dirty="0"/>
          </a:p>
          <a:p>
            <a:pPr marL="0" indent="0" fontAlgn="auto">
              <a:spcAft>
                <a:spcPts val="0"/>
              </a:spcAft>
              <a:buFont typeface="Arial" pitchFamily="34" charset="0"/>
              <a:buNone/>
              <a:defRPr/>
            </a:pPr>
            <a:r>
              <a:rPr lang="en-GB" sz="2800" b="1" dirty="0"/>
              <a:t>I lift my hand to heaven and solemnly swear: As surely as I live </a:t>
            </a:r>
            <a:r>
              <a:rPr lang="en-GB" sz="2800" b="1" dirty="0" smtClean="0"/>
              <a:t>forever. </a:t>
            </a:r>
            <a:r>
              <a:rPr lang="en-GB" sz="2800" b="1" dirty="0"/>
              <a:t>[Deuteronomy 32:40</a:t>
            </a:r>
            <a:r>
              <a:rPr lang="en-GB" sz="2800" b="1" dirty="0" smtClean="0"/>
              <a:t>]</a:t>
            </a:r>
          </a:p>
          <a:p>
            <a:pPr fontAlgn="auto">
              <a:spcAft>
                <a:spcPts val="0"/>
              </a:spcAft>
              <a:buFont typeface="Arial" pitchFamily="34" charset="0"/>
              <a:buChar char="•"/>
              <a:defRPr/>
            </a:pPr>
            <a:endParaRPr lang="en-GB" sz="2800" b="1" dirty="0"/>
          </a:p>
          <a:p>
            <a:pPr marL="0" indent="0" fontAlgn="auto">
              <a:spcAft>
                <a:spcPts val="0"/>
              </a:spcAft>
              <a:buFont typeface="Arial" pitchFamily="34" charset="0"/>
              <a:buNone/>
              <a:defRPr/>
            </a:pPr>
            <a:r>
              <a:rPr lang="en-GB" sz="2800" b="1" dirty="0"/>
              <a:t>who alone is immortal and who lives in unapproachable light, whom no one has seen or can see. [1 Timothy 6:16]</a:t>
            </a:r>
          </a:p>
          <a:p>
            <a:pPr marL="0" indent="0" fontAlgn="auto">
              <a:spcAft>
                <a:spcPts val="0"/>
              </a:spcAft>
              <a:buFont typeface="Arial" pitchFamily="34" charset="0"/>
              <a:buNone/>
              <a:defRPr/>
            </a:pPr>
            <a:endParaRPr lang="en-GB" dirty="0"/>
          </a:p>
          <a:p>
            <a:pPr marL="0" indent="0" fontAlgn="auto">
              <a:spcAft>
                <a:spcPts val="0"/>
              </a:spcAft>
              <a:buFont typeface="Arial" pitchFamily="34" charset="0"/>
              <a:buNone/>
              <a:defRPr/>
            </a:pPr>
            <a:endParaRPr lang="en-GB" dirty="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r>
              <a:rPr lang="en-GB" dirty="0" smtClean="0"/>
              <a:t>Issue #2 - The Crucifixion</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GB" dirty="0" smtClean="0"/>
              <a:t>This is why many Christians believe that it was the man that suffered and died, as the crucifixion </a:t>
            </a:r>
            <a:r>
              <a:rPr lang="en-GB" dirty="0"/>
              <a:t>is only meaningful with reference to his human nature, you cannot crucify the divine </a:t>
            </a:r>
            <a:r>
              <a:rPr lang="en-GB" dirty="0" smtClean="0"/>
              <a:t>nature.</a:t>
            </a:r>
            <a:endParaRPr lang="en-GB" dirty="0"/>
          </a:p>
          <a:p>
            <a:pPr fontAlgn="auto">
              <a:spcAft>
                <a:spcPts val="0"/>
              </a:spcAft>
              <a:buFont typeface="Arial" pitchFamily="34" charset="0"/>
              <a:buChar char="•"/>
              <a:defRPr/>
            </a:pPr>
            <a:endParaRPr lang="en-GB" dirty="0" smtClean="0"/>
          </a:p>
          <a:p>
            <a:pPr fontAlgn="auto">
              <a:spcAft>
                <a:spcPts val="0"/>
              </a:spcAft>
              <a:buFont typeface="Arial" pitchFamily="34" charset="0"/>
              <a:buChar char="•"/>
              <a:defRPr/>
            </a:pPr>
            <a:r>
              <a:rPr lang="en-GB" dirty="0" smtClean="0"/>
              <a:t>In doing so, Christians separate the divine nature from the human nature at the crucifixion.</a:t>
            </a: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p:txBody>
          <a:bodyPr/>
          <a:lstStyle/>
          <a:p>
            <a:r>
              <a:rPr lang="en-GB" dirty="0" smtClean="0"/>
              <a:t>Issue #2 - The Crucifixion</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GB" dirty="0" smtClean="0"/>
              <a:t>This, however, violates the Chalcedon Creed. Recall:</a:t>
            </a:r>
            <a:endParaRPr lang="en-GB" dirty="0"/>
          </a:p>
          <a:p>
            <a:pPr fontAlgn="auto">
              <a:spcAft>
                <a:spcPts val="0"/>
              </a:spcAft>
              <a:buFont typeface="Arial" pitchFamily="34" charset="0"/>
              <a:buChar char="•"/>
              <a:defRPr/>
            </a:pPr>
            <a:endParaRPr lang="en-GB" dirty="0"/>
          </a:p>
          <a:p>
            <a:pPr marL="0" indent="0" fontAlgn="auto">
              <a:spcAft>
                <a:spcPts val="0"/>
              </a:spcAft>
              <a:buFont typeface="Arial" pitchFamily="34" charset="0"/>
              <a:buNone/>
              <a:defRPr/>
            </a:pPr>
            <a:r>
              <a:rPr lang="en-GB" b="1" dirty="0"/>
              <a:t>“... acknowledged in Two Natures </a:t>
            </a:r>
            <a:r>
              <a:rPr lang="en-GB" b="1" dirty="0" err="1"/>
              <a:t>unconfusedly</a:t>
            </a:r>
            <a:r>
              <a:rPr lang="en-GB" b="1" dirty="0"/>
              <a:t>, unchangeably, indivisibly</a:t>
            </a:r>
            <a:r>
              <a:rPr lang="en-GB" b="1" dirty="0" smtClean="0"/>
              <a:t>…”</a:t>
            </a:r>
            <a:endParaRPr lang="en-GB" b="1" dirty="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p:txBody>
          <a:bodyPr/>
          <a:lstStyle/>
          <a:p>
            <a:r>
              <a:rPr lang="en-GB" dirty="0" smtClean="0"/>
              <a:t>Issue #2 - The Crucifixion</a:t>
            </a:r>
          </a:p>
        </p:txBody>
      </p:sp>
      <p:sp>
        <p:nvSpPr>
          <p:cNvPr id="169987" name="Content Placeholder 2"/>
          <p:cNvSpPr>
            <a:spLocks noGrp="1"/>
          </p:cNvSpPr>
          <p:nvPr>
            <p:ph idx="1"/>
          </p:nvPr>
        </p:nvSpPr>
        <p:spPr/>
        <p:txBody>
          <a:bodyPr/>
          <a:lstStyle/>
          <a:p>
            <a:r>
              <a:rPr lang="en-GB" smtClean="0"/>
              <a:t>Thus believing in one essential doctrine, the death of the man Jesus, violates another, the Trinity, because it separates his two natures that are supposed to be eternally united.</a:t>
            </a:r>
          </a:p>
          <a:p>
            <a:endParaRPr lang="en-GB" smtClean="0"/>
          </a:p>
          <a:p>
            <a:r>
              <a:rPr lang="en-GB" smtClean="0"/>
              <a:t>Christians are forced to commit these heresies in their defences of the Trinitarian understanding of God.</a:t>
            </a: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p:txBody>
          <a:bodyPr/>
          <a:lstStyle/>
          <a:p>
            <a:r>
              <a:rPr lang="en-GB" dirty="0" smtClean="0"/>
              <a:t>Issue #2 - The Crucifixion</a:t>
            </a:r>
          </a:p>
        </p:txBody>
      </p:sp>
      <p:sp>
        <p:nvSpPr>
          <p:cNvPr id="171011" name="Content Placeholder 2"/>
          <p:cNvSpPr>
            <a:spLocks noGrp="1"/>
          </p:cNvSpPr>
          <p:nvPr>
            <p:ph idx="1"/>
          </p:nvPr>
        </p:nvSpPr>
        <p:spPr/>
        <p:txBody>
          <a:bodyPr/>
          <a:lstStyle/>
          <a:p>
            <a:r>
              <a:rPr lang="en-GB" smtClean="0"/>
              <a:t>Can such doctrinal confusion be God’s perfect revelation, or is it the fallible work of man?</a:t>
            </a: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p:txBody>
          <a:bodyPr/>
          <a:lstStyle/>
          <a:p>
            <a:r>
              <a:rPr lang="en-GB" dirty="0" smtClean="0"/>
              <a:t>Issue #2 - The Crucifixion</a:t>
            </a:r>
          </a:p>
        </p:txBody>
      </p:sp>
      <p:sp>
        <p:nvSpPr>
          <p:cNvPr id="172035" name="Content Placeholder 2"/>
          <p:cNvSpPr>
            <a:spLocks noGrp="1"/>
          </p:cNvSpPr>
          <p:nvPr>
            <p:ph idx="1"/>
          </p:nvPr>
        </p:nvSpPr>
        <p:spPr/>
        <p:txBody>
          <a:bodyPr/>
          <a:lstStyle/>
          <a:p>
            <a:r>
              <a:rPr lang="en-GB" smtClean="0"/>
              <a:t>Today such confusion is rampant throughout Christian doctrine. This problem of holes appearing in one area of theology in light of other areas is a sure sign of human tampering of the religion.</a:t>
            </a: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Reflections</a:t>
            </a:r>
            <a:endParaRPr lang="en-GB" dirty="0"/>
          </a:p>
        </p:txBody>
      </p:sp>
      <p:sp>
        <p:nvSpPr>
          <p:cNvPr id="3" name="Content Placeholder 2"/>
          <p:cNvSpPr>
            <a:spLocks noGrp="1"/>
          </p:cNvSpPr>
          <p:nvPr>
            <p:ph idx="1"/>
          </p:nvPr>
        </p:nvSpPr>
        <p:spPr/>
        <p:txBody>
          <a:bodyPr>
            <a:normAutofit/>
          </a:bodyPr>
          <a:lstStyle/>
          <a:p>
            <a:pPr marL="0" indent="0" fontAlgn="base">
              <a:buNone/>
            </a:pPr>
            <a:endParaRPr lang="en-GB" dirty="0"/>
          </a:p>
        </p:txBody>
      </p:sp>
    </p:spTree>
    <p:extLst>
      <p:ext uri="{BB962C8B-B14F-4D97-AF65-F5344CB8AC3E}">
        <p14:creationId xmlns:p14="http://schemas.microsoft.com/office/powerpoint/2010/main" val="3866425172"/>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Doctrinal Evolution</a:t>
            </a:r>
            <a:endParaRPr lang="en-GB" dirty="0"/>
          </a:p>
        </p:txBody>
      </p:sp>
      <p:sp>
        <p:nvSpPr>
          <p:cNvPr id="3" name="Content Placeholder 2"/>
          <p:cNvSpPr>
            <a:spLocks noGrp="1"/>
          </p:cNvSpPr>
          <p:nvPr>
            <p:ph idx="1"/>
          </p:nvPr>
        </p:nvSpPr>
        <p:spPr/>
        <p:txBody>
          <a:bodyPr>
            <a:normAutofit/>
          </a:bodyPr>
          <a:lstStyle/>
          <a:p>
            <a:pPr fontAlgn="base"/>
            <a:r>
              <a:rPr lang="en-GB" dirty="0" smtClean="0"/>
              <a:t>The Trinity doctrine as it is believed in today did not emerge as the official doctrine of the Church until the fifth century — over 400 years after Jesus.</a:t>
            </a:r>
          </a:p>
          <a:p>
            <a:pPr fontAlgn="base">
              <a:buNone/>
            </a:pPr>
            <a:endParaRPr lang="en-GB" dirty="0" smtClean="0"/>
          </a:p>
          <a:p>
            <a:r>
              <a:rPr lang="en-GB" dirty="0"/>
              <a:t>Even after centuries of </a:t>
            </a:r>
            <a:r>
              <a:rPr lang="en-GB" dirty="0" smtClean="0"/>
              <a:t>formulating the doctrine, </a:t>
            </a:r>
            <a:r>
              <a:rPr lang="en-GB" dirty="0"/>
              <a:t>there is still major disagreement among </a:t>
            </a:r>
            <a:r>
              <a:rPr lang="en-GB" dirty="0" smtClean="0"/>
              <a:t>Trinitarians.</a:t>
            </a:r>
            <a:endParaRPr lang="en-GB" dirty="0"/>
          </a:p>
        </p:txBody>
      </p:sp>
    </p:spTree>
    <p:extLst>
      <p:ext uri="{BB962C8B-B14F-4D97-AF65-F5344CB8AC3E}">
        <p14:creationId xmlns:p14="http://schemas.microsoft.com/office/powerpoint/2010/main" val="1820380928"/>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2. Influence of Politics and Philosophy </a:t>
            </a:r>
            <a:endParaRPr lang="en-GB" dirty="0"/>
          </a:p>
        </p:txBody>
      </p:sp>
      <p:sp>
        <p:nvSpPr>
          <p:cNvPr id="3" name="Content Placeholder 2"/>
          <p:cNvSpPr>
            <a:spLocks noGrp="1"/>
          </p:cNvSpPr>
          <p:nvPr>
            <p:ph idx="1"/>
          </p:nvPr>
        </p:nvSpPr>
        <p:spPr/>
        <p:txBody>
          <a:bodyPr>
            <a:normAutofit/>
          </a:bodyPr>
          <a:lstStyle/>
          <a:p>
            <a:pPr fontAlgn="base"/>
            <a:r>
              <a:rPr lang="en-GB" dirty="0" smtClean="0"/>
              <a:t>The doctrine did not come into the Church easily, but rather through a great deal of dispute.</a:t>
            </a:r>
          </a:p>
          <a:p>
            <a:pPr fontAlgn="base"/>
            <a:endParaRPr lang="en-GB" dirty="0" smtClean="0"/>
          </a:p>
          <a:p>
            <a:pPr fontAlgn="base"/>
            <a:r>
              <a:rPr lang="en-GB" dirty="0" smtClean="0"/>
              <a:t>The debate were not dominated solely by scriptural discussion; politics and philosophy played significant roles.</a:t>
            </a:r>
          </a:p>
          <a:p>
            <a:pPr fontAlgn="base"/>
            <a:endParaRPr lang="en-GB" dirty="0"/>
          </a:p>
        </p:txBody>
      </p:sp>
    </p:spTree>
    <p:extLst>
      <p:ext uri="{BB962C8B-B14F-4D97-AF65-F5344CB8AC3E}">
        <p14:creationId xmlns:p14="http://schemas.microsoft.com/office/powerpoint/2010/main" val="1820380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Trinity?</a:t>
            </a:r>
            <a:endParaRPr lang="en-GB" dirty="0"/>
          </a:p>
        </p:txBody>
      </p:sp>
      <p:sp>
        <p:nvSpPr>
          <p:cNvPr id="3" name="Content Placeholder 2"/>
          <p:cNvSpPr>
            <a:spLocks noGrp="1"/>
          </p:cNvSpPr>
          <p:nvPr>
            <p:ph idx="1"/>
          </p:nvPr>
        </p:nvSpPr>
        <p:spPr/>
        <p:txBody>
          <a:bodyPr>
            <a:normAutofit/>
          </a:bodyPr>
          <a:lstStyle/>
          <a:p>
            <a:r>
              <a:rPr lang="en-GB" dirty="0" smtClean="0"/>
              <a:t>How would you explain the doctrine of the Trinity in a few short sentences?</a:t>
            </a:r>
          </a:p>
          <a:p>
            <a:pPr>
              <a:buNone/>
            </a:pPr>
            <a:endParaRPr lang="en-GB" dirty="0" smtClean="0"/>
          </a:p>
        </p:txBody>
      </p:sp>
    </p:spTree>
    <p:extLst>
      <p:ext uri="{BB962C8B-B14F-4D97-AF65-F5344CB8AC3E}">
        <p14:creationId xmlns:p14="http://schemas.microsoft.com/office/powerpoint/2010/main" val="1841502568"/>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3. Imperial Interference</a:t>
            </a:r>
            <a:endParaRPr lang="en-GB" dirty="0"/>
          </a:p>
        </p:txBody>
      </p:sp>
      <p:sp>
        <p:nvSpPr>
          <p:cNvPr id="3" name="Content Placeholder 2"/>
          <p:cNvSpPr>
            <a:spLocks noGrp="1"/>
          </p:cNvSpPr>
          <p:nvPr>
            <p:ph idx="1"/>
          </p:nvPr>
        </p:nvSpPr>
        <p:spPr/>
        <p:txBody>
          <a:bodyPr>
            <a:normAutofit fontScale="92500" lnSpcReduction="10000"/>
          </a:bodyPr>
          <a:lstStyle/>
          <a:p>
            <a:pPr fontAlgn="base"/>
            <a:r>
              <a:rPr lang="en-GB" dirty="0" smtClean="0"/>
              <a:t>Imperial involvement in the controversy determined at any given moment whether </a:t>
            </a:r>
            <a:r>
              <a:rPr lang="en-GB" dirty="0" err="1" smtClean="0"/>
              <a:t>Trinitarianism</a:t>
            </a:r>
            <a:r>
              <a:rPr lang="en-GB" dirty="0" smtClean="0"/>
              <a:t> or </a:t>
            </a:r>
            <a:r>
              <a:rPr lang="en-GB" dirty="0" err="1" smtClean="0"/>
              <a:t>Arianism</a:t>
            </a:r>
            <a:r>
              <a:rPr lang="en-GB" dirty="0" smtClean="0"/>
              <a:t> was dominating the controversy.</a:t>
            </a:r>
          </a:p>
          <a:p>
            <a:pPr fontAlgn="base"/>
            <a:endParaRPr lang="en-GB" dirty="0" smtClean="0"/>
          </a:p>
          <a:p>
            <a:pPr fontAlgn="base"/>
            <a:r>
              <a:rPr lang="en-GB" dirty="0" smtClean="0"/>
              <a:t>This must be a sobering thought, that the Nicene Creed won in the end is almost an accident of history. If Constantine or any subsequent emperors had favoured Arianism, then Arianism could be the official position of the Church today!</a:t>
            </a:r>
          </a:p>
          <a:p>
            <a:pPr fontAlgn="base"/>
            <a:endParaRPr lang="en-GB" dirty="0"/>
          </a:p>
        </p:txBody>
      </p:sp>
    </p:spTree>
    <p:extLst>
      <p:ext uri="{BB962C8B-B14F-4D97-AF65-F5344CB8AC3E}">
        <p14:creationId xmlns:p14="http://schemas.microsoft.com/office/powerpoint/2010/main" val="1820380928"/>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Tawheed</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By comparison, </a:t>
            </a:r>
            <a:r>
              <a:rPr lang="en-GB" dirty="0" err="1" smtClean="0"/>
              <a:t>Tawheed</a:t>
            </a:r>
            <a:r>
              <a:rPr lang="en-GB" dirty="0" smtClean="0"/>
              <a:t> underwent no such historical evolution.</a:t>
            </a:r>
          </a:p>
          <a:p>
            <a:endParaRPr lang="en-GB" dirty="0" smtClean="0"/>
          </a:p>
          <a:p>
            <a:r>
              <a:rPr lang="en-GB" dirty="0" smtClean="0"/>
              <a:t>The entire Muslim creed was finalised during the lifetime of Prophet Muhammad (</a:t>
            </a:r>
            <a:r>
              <a:rPr lang="en-GB" dirty="0" err="1" smtClean="0"/>
              <a:t>pbuh</a:t>
            </a:r>
            <a:r>
              <a:rPr lang="en-GB" dirty="0" smtClean="0"/>
              <a:t>):</a:t>
            </a:r>
          </a:p>
          <a:p>
            <a:endParaRPr lang="en-GB" dirty="0" smtClean="0"/>
          </a:p>
          <a:p>
            <a:pPr>
              <a:buNone/>
            </a:pPr>
            <a:r>
              <a:rPr lang="en-GB" b="1" dirty="0" smtClean="0"/>
              <a:t>	This day I have perfected for you your religion and completed My favour upon you and have approved for you Islam as religion… [5:3]</a:t>
            </a:r>
            <a:endParaRPr lang="en-GB" dirty="0" smtClean="0"/>
          </a:p>
        </p:txBody>
      </p:sp>
    </p:spTree>
    <p:extLst>
      <p:ext uri="{BB962C8B-B14F-4D97-AF65-F5344CB8AC3E}">
        <p14:creationId xmlns:p14="http://schemas.microsoft.com/office/powerpoint/2010/main" val="3866425172"/>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Tawheed</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Anyone that tries to introduce something new into Islam is rejected.</a:t>
            </a:r>
          </a:p>
          <a:p>
            <a:endParaRPr lang="en-GB" dirty="0" smtClean="0"/>
          </a:p>
          <a:p>
            <a:r>
              <a:rPr lang="en-GB" dirty="0" smtClean="0"/>
              <a:t>This is the strict standard that Muslim scholars have held to since the beginning. These strict standards have been built into the religion since its inception, preserving the purity of </a:t>
            </a:r>
            <a:r>
              <a:rPr lang="en-GB" dirty="0" err="1" smtClean="0"/>
              <a:t>Tawheed</a:t>
            </a:r>
            <a:r>
              <a:rPr lang="en-GB" dirty="0" smtClean="0"/>
              <a:t>:</a:t>
            </a:r>
          </a:p>
          <a:p>
            <a:endParaRPr lang="en-GB" b="1" dirty="0" smtClean="0"/>
          </a:p>
          <a:p>
            <a:pPr>
              <a:buNone/>
            </a:pPr>
            <a:r>
              <a:rPr lang="en-GB" b="1" dirty="0" smtClean="0"/>
              <a:t>	The tribes of Israel broke up into seventy-two sects. My </a:t>
            </a:r>
            <a:r>
              <a:rPr lang="en-GB" b="1" dirty="0" err="1" smtClean="0"/>
              <a:t>ummah</a:t>
            </a:r>
            <a:r>
              <a:rPr lang="en-GB" b="1" dirty="0" smtClean="0"/>
              <a:t> [nation] shall break up into seventy-three sects. All of them will be in the Fire except for one: [That group] which follows what I and my Companions are following. [at-</a:t>
            </a:r>
            <a:r>
              <a:rPr lang="en-GB" b="1" dirty="0" err="1" smtClean="0"/>
              <a:t>Tirmidhi</a:t>
            </a:r>
            <a:r>
              <a:rPr lang="en-GB" b="1" dirty="0" smtClean="0"/>
              <a:t>]</a:t>
            </a:r>
          </a:p>
          <a:p>
            <a:endParaRPr lang="en-GB" dirty="0"/>
          </a:p>
        </p:txBody>
      </p:sp>
    </p:spTree>
    <p:extLst>
      <p:ext uri="{BB962C8B-B14F-4D97-AF65-F5344CB8AC3E}">
        <p14:creationId xmlns:p14="http://schemas.microsoft.com/office/powerpoint/2010/main" val="3866425172"/>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Progress</a:t>
            </a:r>
            <a:endParaRPr lang="en-GB" dirty="0"/>
          </a:p>
        </p:txBody>
      </p:sp>
      <p:pic>
        <p:nvPicPr>
          <p:cNvPr id="2053" name="Picture 5" descr="C:\Users\###\Desktop\pilla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5709" y="1503866"/>
            <a:ext cx="5295900" cy="47529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esktop\Ti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6569" y="3933056"/>
            <a:ext cx="649287" cy="618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131117"/>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endParaRPr lang="en-GB" sz="7200" dirty="0" smtClean="0">
              <a:latin typeface="Andalus" pitchFamily="18" charset="-78"/>
              <a:cs typeface="Andalus" pitchFamily="18" charset="-78"/>
            </a:endParaRPr>
          </a:p>
          <a:p>
            <a:pPr marL="0" indent="0" algn="ctr">
              <a:buNone/>
            </a:pPr>
            <a:r>
              <a:rPr lang="en-GB" sz="7200" dirty="0" smtClean="0">
                <a:latin typeface="Andalus" pitchFamily="18" charset="-78"/>
                <a:cs typeface="Andalus" pitchFamily="18" charset="-78"/>
              </a:rPr>
              <a:t>Finality of Jesus</a:t>
            </a:r>
            <a:endParaRPr lang="en-GB" sz="7200" dirty="0">
              <a:latin typeface="Andalus" pitchFamily="18" charset="-78"/>
              <a:cs typeface="Andalus" pitchFamily="18" charset="-78"/>
            </a:endParaRPr>
          </a:p>
        </p:txBody>
      </p:sp>
    </p:spTree>
    <p:extLst>
      <p:ext uri="{BB962C8B-B14F-4D97-AF65-F5344CB8AC3E}">
        <p14:creationId xmlns:p14="http://schemas.microsoft.com/office/powerpoint/2010/main" val="3190434591"/>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Finality of Jesus</a:t>
            </a:r>
            <a:endParaRPr lang="en-GB" dirty="0"/>
          </a:p>
        </p:txBody>
      </p:sp>
      <p:sp>
        <p:nvSpPr>
          <p:cNvPr id="3" name="Content Placeholder 2"/>
          <p:cNvSpPr>
            <a:spLocks noGrp="1"/>
          </p:cNvSpPr>
          <p:nvPr>
            <p:ph idx="1"/>
          </p:nvPr>
        </p:nvSpPr>
        <p:spPr/>
        <p:txBody>
          <a:bodyPr/>
          <a:lstStyle/>
          <a:p>
            <a:r>
              <a:rPr lang="en-GB" dirty="0" smtClean="0"/>
              <a:t>Christians believe that Jesus completed God’s plan of salvation for mankind.</a:t>
            </a:r>
          </a:p>
          <a:p>
            <a:endParaRPr lang="en-GB" dirty="0" smtClean="0"/>
          </a:p>
          <a:p>
            <a:r>
              <a:rPr lang="en-GB" dirty="0" smtClean="0"/>
              <a:t>No more Prophets/Messengers after him.</a:t>
            </a:r>
          </a:p>
        </p:txBody>
      </p:sp>
    </p:spTree>
    <p:extLst>
      <p:ext uri="{BB962C8B-B14F-4D97-AF65-F5344CB8AC3E}">
        <p14:creationId xmlns:p14="http://schemas.microsoft.com/office/powerpoint/2010/main" val="3866425172"/>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Christians place a big emphasis on looking to the Old Testament for signs/prophecies about the coming of Jesus.</a:t>
            </a:r>
          </a:p>
          <a:p>
            <a:endParaRPr lang="en-GB" dirty="0" smtClean="0"/>
          </a:p>
          <a:p>
            <a:r>
              <a:rPr lang="en-GB" dirty="0" smtClean="0"/>
              <a:t>In Matthew’s Gospel alone there are over 80 prophecies about Jesus quoted from the Old Testament.</a:t>
            </a:r>
          </a:p>
          <a:p>
            <a:endParaRPr lang="en-GB" dirty="0" smtClean="0"/>
          </a:p>
          <a:p>
            <a:endParaRPr lang="en-GB" dirty="0"/>
          </a:p>
        </p:txBody>
      </p:sp>
    </p:spTree>
    <p:extLst>
      <p:ext uri="{BB962C8B-B14F-4D97-AF65-F5344CB8AC3E}">
        <p14:creationId xmlns:p14="http://schemas.microsoft.com/office/powerpoint/2010/main" val="3866425172"/>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As well as prophesying about the coming of the Messiah Jesus, the Old Testament also foretells the coming of an Arabian messenger that could only be Muhammad (</a:t>
            </a:r>
            <a:r>
              <a:rPr lang="en-GB" dirty="0" err="1" smtClean="0"/>
              <a:t>pbuh</a:t>
            </a:r>
            <a:r>
              <a:rPr lang="en-GB" dirty="0" smtClean="0"/>
              <a:t>).</a:t>
            </a:r>
          </a:p>
          <a:p>
            <a:endParaRPr lang="en-GB" dirty="0" smtClean="0"/>
          </a:p>
          <a:p>
            <a:endParaRPr lang="en-GB" dirty="0"/>
          </a:p>
        </p:txBody>
      </p:sp>
    </p:spTree>
    <p:extLst>
      <p:ext uri="{BB962C8B-B14F-4D97-AF65-F5344CB8AC3E}">
        <p14:creationId xmlns:p14="http://schemas.microsoft.com/office/powerpoint/2010/main" val="3866425172"/>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We can use the 42</a:t>
            </a:r>
            <a:r>
              <a:rPr lang="en-GB" baseline="30000" dirty="0" smtClean="0"/>
              <a:t>nd</a:t>
            </a:r>
            <a:r>
              <a:rPr lang="en-GB" dirty="0" smtClean="0"/>
              <a:t> chapter of the Book of Isaiah to prove to them that the Bible points to the coming of Prophet Muhammad (</a:t>
            </a:r>
            <a:r>
              <a:rPr lang="en-GB" dirty="0" err="1" smtClean="0"/>
              <a:t>pbuh</a:t>
            </a:r>
            <a:r>
              <a:rPr lang="en-GB" dirty="0" smtClean="0"/>
              <a:t>).</a:t>
            </a:r>
          </a:p>
          <a:p>
            <a:endParaRPr lang="en-GB" dirty="0" smtClean="0"/>
          </a:p>
          <a:p>
            <a:endParaRPr lang="en-GB" dirty="0"/>
          </a:p>
        </p:txBody>
      </p:sp>
    </p:spTree>
    <p:extLst>
      <p:ext uri="{BB962C8B-B14F-4D97-AF65-F5344CB8AC3E}">
        <p14:creationId xmlns:p14="http://schemas.microsoft.com/office/powerpoint/2010/main" val="386642517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Isaiah 42 is a Prophecy</a:t>
            </a:r>
            <a:endParaRPr lang="en-GB" dirty="0"/>
          </a:p>
        </p:txBody>
      </p:sp>
      <p:sp>
        <p:nvSpPr>
          <p:cNvPr id="3" name="Content Placeholder 2"/>
          <p:cNvSpPr>
            <a:spLocks noGrp="1"/>
          </p:cNvSpPr>
          <p:nvPr>
            <p:ph idx="1"/>
          </p:nvPr>
        </p:nvSpPr>
        <p:spPr/>
        <p:txBody>
          <a:bodyPr/>
          <a:lstStyle/>
          <a:p>
            <a:r>
              <a:rPr lang="en-GB" dirty="0" smtClean="0"/>
              <a:t>The 42nd chapter of the Book of Isaiah describes itself as a prophecy about the future. Isaiah states that:</a:t>
            </a:r>
          </a:p>
          <a:p>
            <a:endParaRPr lang="en-GB" dirty="0" smtClean="0"/>
          </a:p>
          <a:p>
            <a:pPr>
              <a:buNone/>
            </a:pPr>
            <a:r>
              <a:rPr lang="en-GB" b="1" dirty="0" smtClean="0"/>
              <a:t>	…the former things have taken place, and new things I declare... [Isaiah 42:9]</a:t>
            </a:r>
          </a:p>
          <a:p>
            <a:endParaRPr lang="en-GB" dirty="0"/>
          </a:p>
        </p:txBody>
      </p:sp>
    </p:spTree>
    <p:extLst>
      <p:ext uri="{BB962C8B-B14F-4D97-AF65-F5344CB8AC3E}">
        <p14:creationId xmlns:p14="http://schemas.microsoft.com/office/powerpoint/2010/main" val="3866425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Trinity?</a:t>
            </a:r>
            <a:endParaRPr lang="en-GB" dirty="0"/>
          </a:p>
        </p:txBody>
      </p:sp>
      <p:sp>
        <p:nvSpPr>
          <p:cNvPr id="3" name="Content Placeholder 2"/>
          <p:cNvSpPr>
            <a:spLocks noGrp="1"/>
          </p:cNvSpPr>
          <p:nvPr>
            <p:ph idx="1"/>
          </p:nvPr>
        </p:nvSpPr>
        <p:spPr/>
        <p:txBody>
          <a:bodyPr>
            <a:normAutofit/>
          </a:bodyPr>
          <a:lstStyle/>
          <a:p>
            <a:r>
              <a:rPr lang="en-GB" dirty="0" smtClean="0"/>
              <a:t>The doctrine of the Trinity defines God as one being who eternally exists as three distinct Persons — the Father, Son and Holy Spirit.</a:t>
            </a:r>
          </a:p>
          <a:p>
            <a:endParaRPr lang="en-GB" dirty="0" smtClean="0"/>
          </a:p>
          <a:p>
            <a:r>
              <a:rPr lang="en-GB" dirty="0" smtClean="0"/>
              <a:t>Put simply, “one God in three persons”.</a:t>
            </a: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 names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Isaiah starts the chapter by drawing our attention to a very special person that God will send. He describes this person as:</a:t>
            </a:r>
          </a:p>
          <a:p>
            <a:endParaRPr lang="en-GB" b="1" dirty="0" smtClean="0"/>
          </a:p>
          <a:p>
            <a:pPr>
              <a:buNone/>
            </a:pPr>
            <a:r>
              <a:rPr lang="en-GB" b="1" dirty="0" smtClean="0"/>
              <a:t>	…my servant, whom I uphold, my chosen one in whom I delight... [Isaiah 42:1]</a:t>
            </a:r>
          </a:p>
          <a:p>
            <a:pPr>
              <a:buNone/>
            </a:pPr>
            <a:endParaRPr lang="en-GB" b="1" dirty="0" smtClean="0"/>
          </a:p>
          <a:p>
            <a:r>
              <a:rPr lang="en-GB" dirty="0" smtClean="0"/>
              <a:t>It’s interesting that at least three of the descriptions relate to names of Prophet Muhammad (</a:t>
            </a:r>
            <a:r>
              <a:rPr lang="en-GB" dirty="0" err="1" smtClean="0"/>
              <a:t>pbuh</a:t>
            </a:r>
            <a:r>
              <a:rPr lang="en-GB" dirty="0" smtClean="0"/>
              <a:t>) – “servant”, “chosen one” and “in whom I delight”.</a:t>
            </a:r>
          </a:p>
        </p:txBody>
      </p:sp>
    </p:spTree>
    <p:extLst>
      <p:ext uri="{BB962C8B-B14F-4D97-AF65-F5344CB8AC3E}">
        <p14:creationId xmlns:p14="http://schemas.microsoft.com/office/powerpoint/2010/main" val="386642517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 names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Prophet Muhammad is known as God’s Servant, in Arabic “</a:t>
            </a:r>
            <a:r>
              <a:rPr lang="en-GB" dirty="0" err="1" smtClean="0"/>
              <a:t>abd</a:t>
            </a:r>
            <a:r>
              <a:rPr lang="en-GB" dirty="0" smtClean="0"/>
              <a:t> - </a:t>
            </a:r>
            <a:r>
              <a:rPr lang="en-GB" dirty="0" err="1" smtClean="0"/>
              <a:t>ullah</a:t>
            </a:r>
            <a:r>
              <a:rPr lang="en-GB" dirty="0" smtClean="0"/>
              <a:t>”.</a:t>
            </a:r>
          </a:p>
          <a:p>
            <a:pPr>
              <a:buNone/>
            </a:pPr>
            <a:endParaRPr lang="en-GB" dirty="0" smtClean="0"/>
          </a:p>
          <a:p>
            <a:r>
              <a:rPr lang="en-GB" dirty="0" smtClean="0"/>
              <a:t>“Chosen one” is “Mustafa” in Arabic. This is another of the names of Prophet Muhammad.</a:t>
            </a:r>
          </a:p>
          <a:p>
            <a:endParaRPr lang="en-GB" dirty="0" smtClean="0"/>
          </a:p>
          <a:p>
            <a:r>
              <a:rPr lang="en-GB" dirty="0" smtClean="0"/>
              <a:t>The one in whom God ‘delights in’ shows that this person is beloved to God. ‘</a:t>
            </a:r>
            <a:r>
              <a:rPr lang="en-GB" dirty="0" err="1" smtClean="0"/>
              <a:t>Habibullah</a:t>
            </a:r>
            <a:r>
              <a:rPr lang="en-GB" dirty="0" smtClean="0"/>
              <a:t>’ in Arabic, which means “Beloved of God”, also happens to be one of Prophet Muhammad’s names.</a:t>
            </a:r>
            <a:endParaRPr lang="en-GB" dirty="0"/>
          </a:p>
        </p:txBody>
      </p:sp>
    </p:spTree>
    <p:extLst>
      <p:ext uri="{BB962C8B-B14F-4D97-AF65-F5344CB8AC3E}">
        <p14:creationId xmlns:p14="http://schemas.microsoft.com/office/powerpoint/2010/main" val="386642517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 location</a:t>
            </a:r>
            <a:endParaRPr lang="en-GB" dirty="0"/>
          </a:p>
        </p:txBody>
      </p:sp>
      <p:sp>
        <p:nvSpPr>
          <p:cNvPr id="3" name="Content Placeholder 2"/>
          <p:cNvSpPr>
            <a:spLocks noGrp="1"/>
          </p:cNvSpPr>
          <p:nvPr>
            <p:ph idx="1"/>
          </p:nvPr>
        </p:nvSpPr>
        <p:spPr/>
        <p:txBody>
          <a:bodyPr>
            <a:normAutofit/>
          </a:bodyPr>
          <a:lstStyle/>
          <a:p>
            <a:r>
              <a:rPr lang="en-GB" dirty="0" smtClean="0"/>
              <a:t>Isaiah also reveals the location of this special person. He states:</a:t>
            </a:r>
          </a:p>
          <a:p>
            <a:endParaRPr lang="en-GB" dirty="0" smtClean="0"/>
          </a:p>
          <a:p>
            <a:pPr>
              <a:buNone/>
            </a:pPr>
            <a:r>
              <a:rPr lang="en-GB" b="1" dirty="0" smtClean="0"/>
              <a:t>	Let the wilderness and its towns raise their voices; let the settlements where </a:t>
            </a:r>
            <a:r>
              <a:rPr lang="en-GB" b="1" dirty="0" err="1" smtClean="0"/>
              <a:t>Kedar</a:t>
            </a:r>
            <a:r>
              <a:rPr lang="en-GB" b="1" dirty="0" smtClean="0"/>
              <a:t> lives rejoice. Let the people of </a:t>
            </a:r>
            <a:r>
              <a:rPr lang="en-GB" b="1" dirty="0" err="1" smtClean="0"/>
              <a:t>Sela</a:t>
            </a:r>
            <a:r>
              <a:rPr lang="en-GB" b="1" dirty="0" smtClean="0"/>
              <a:t> sing for joy; let them shout from the mountaintops. [Isaiah 42:11]</a:t>
            </a:r>
          </a:p>
        </p:txBody>
      </p:sp>
    </p:spTree>
    <p:extLst>
      <p:ext uri="{BB962C8B-B14F-4D97-AF65-F5344CB8AC3E}">
        <p14:creationId xmlns:p14="http://schemas.microsoft.com/office/powerpoint/2010/main" val="386642517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 location</a:t>
            </a:r>
            <a:endParaRPr lang="en-GB" dirty="0"/>
          </a:p>
        </p:txBody>
      </p:sp>
      <p:sp>
        <p:nvSpPr>
          <p:cNvPr id="3" name="Content Placeholder 2"/>
          <p:cNvSpPr>
            <a:spLocks noGrp="1"/>
          </p:cNvSpPr>
          <p:nvPr>
            <p:ph idx="1"/>
          </p:nvPr>
        </p:nvSpPr>
        <p:spPr/>
        <p:txBody>
          <a:bodyPr>
            <a:normAutofit/>
          </a:bodyPr>
          <a:lstStyle/>
          <a:p>
            <a:r>
              <a:rPr lang="en-GB" dirty="0" smtClean="0"/>
              <a:t>The two key words used are </a:t>
            </a:r>
            <a:r>
              <a:rPr lang="en-GB" b="1" dirty="0" smtClean="0"/>
              <a:t>‘</a:t>
            </a:r>
            <a:r>
              <a:rPr lang="en-GB" b="1" dirty="0" err="1" smtClean="0"/>
              <a:t>Kedar</a:t>
            </a:r>
            <a:r>
              <a:rPr lang="en-GB" b="1" dirty="0" smtClean="0"/>
              <a:t>’</a:t>
            </a:r>
            <a:r>
              <a:rPr lang="en-GB" dirty="0" smtClean="0"/>
              <a:t> and </a:t>
            </a:r>
            <a:r>
              <a:rPr lang="en-GB" b="1" dirty="0" smtClean="0"/>
              <a:t>‘</a:t>
            </a:r>
            <a:r>
              <a:rPr lang="en-GB" b="1" dirty="0" err="1" smtClean="0"/>
              <a:t>Sela</a:t>
            </a:r>
            <a:r>
              <a:rPr lang="en-GB" b="1" dirty="0" smtClean="0"/>
              <a:t>’</a:t>
            </a:r>
            <a:r>
              <a:rPr lang="en-GB" dirty="0" smtClean="0"/>
              <a:t> which together pinpoint an exact location for this special person.</a:t>
            </a:r>
          </a:p>
          <a:p>
            <a:endParaRPr lang="en-GB" dirty="0" smtClean="0"/>
          </a:p>
          <a:p>
            <a:r>
              <a:rPr lang="en-GB" dirty="0" smtClean="0"/>
              <a:t>Out of all the places on earth that Isaiah mentioned, he chose to highlight </a:t>
            </a:r>
            <a:r>
              <a:rPr lang="en-GB" dirty="0" err="1" smtClean="0"/>
              <a:t>Kedar</a:t>
            </a:r>
            <a:r>
              <a:rPr lang="en-GB" dirty="0" smtClean="0"/>
              <a:t> and </a:t>
            </a:r>
            <a:r>
              <a:rPr lang="en-GB" dirty="0" err="1" smtClean="0"/>
              <a:t>Sela’s</a:t>
            </a:r>
            <a:r>
              <a:rPr lang="en-GB" dirty="0" smtClean="0"/>
              <a:t> location so we should pay special attention.</a:t>
            </a:r>
            <a:endParaRPr lang="en-GB" dirty="0"/>
          </a:p>
        </p:txBody>
      </p:sp>
    </p:spTree>
    <p:extLst>
      <p:ext uri="{BB962C8B-B14F-4D97-AF65-F5344CB8AC3E}">
        <p14:creationId xmlns:p14="http://schemas.microsoft.com/office/powerpoint/2010/main" val="386642517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is </a:t>
            </a:r>
            <a:r>
              <a:rPr lang="en-GB" dirty="0" err="1" smtClean="0"/>
              <a:t>Kedar</a:t>
            </a:r>
            <a:r>
              <a:rPr lang="en-GB" dirty="0" smtClean="0"/>
              <a:t>?</a:t>
            </a:r>
            <a:endParaRPr lang="en-GB" dirty="0"/>
          </a:p>
        </p:txBody>
      </p:sp>
      <p:sp>
        <p:nvSpPr>
          <p:cNvPr id="3" name="Content Placeholder 2"/>
          <p:cNvSpPr>
            <a:spLocks noGrp="1"/>
          </p:cNvSpPr>
          <p:nvPr>
            <p:ph idx="1"/>
          </p:nvPr>
        </p:nvSpPr>
        <p:spPr/>
        <p:txBody>
          <a:bodyPr>
            <a:normAutofit/>
          </a:bodyPr>
          <a:lstStyle/>
          <a:p>
            <a:r>
              <a:rPr lang="en-GB" dirty="0" smtClean="0"/>
              <a:t>The Old Testament tells us that </a:t>
            </a:r>
            <a:r>
              <a:rPr lang="en-GB" dirty="0" err="1" smtClean="0"/>
              <a:t>Kedar</a:t>
            </a:r>
            <a:r>
              <a:rPr lang="en-GB" dirty="0" smtClean="0"/>
              <a:t> was one of the sons of Ishmael:</a:t>
            </a:r>
          </a:p>
          <a:p>
            <a:endParaRPr lang="en-GB" dirty="0" smtClean="0"/>
          </a:p>
          <a:p>
            <a:pPr fontAlgn="base">
              <a:buNone/>
            </a:pPr>
            <a:r>
              <a:rPr lang="en-GB" b="1" dirty="0" smtClean="0"/>
              <a:t>	These are the names of the sons of Ishmael, listed in the order of their birth: </a:t>
            </a:r>
            <a:r>
              <a:rPr lang="en-GB" b="1" dirty="0" err="1" smtClean="0"/>
              <a:t>Nebaioth</a:t>
            </a:r>
            <a:r>
              <a:rPr lang="en-GB" b="1" dirty="0" smtClean="0"/>
              <a:t> the firstborn of Ishmael, </a:t>
            </a:r>
            <a:r>
              <a:rPr lang="en-GB" b="1" dirty="0" err="1" smtClean="0"/>
              <a:t>Kedar</a:t>
            </a:r>
            <a:r>
              <a:rPr lang="en-GB" b="1" dirty="0" smtClean="0"/>
              <a:t>, </a:t>
            </a:r>
            <a:r>
              <a:rPr lang="en-GB" b="1" dirty="0" err="1" smtClean="0"/>
              <a:t>Adbeel</a:t>
            </a:r>
            <a:r>
              <a:rPr lang="en-GB" b="1" dirty="0" smtClean="0"/>
              <a:t>, </a:t>
            </a:r>
            <a:r>
              <a:rPr lang="en-GB" b="1" dirty="0" err="1" smtClean="0"/>
              <a:t>Mibsam</a:t>
            </a:r>
            <a:r>
              <a:rPr lang="en-GB" b="1" dirty="0" smtClean="0"/>
              <a:t> [Genesis 25:13]</a:t>
            </a:r>
          </a:p>
        </p:txBody>
      </p:sp>
    </p:spTree>
    <p:extLst>
      <p:ext uri="{BB962C8B-B14F-4D97-AF65-F5344CB8AC3E}">
        <p14:creationId xmlns:p14="http://schemas.microsoft.com/office/powerpoint/2010/main" val="386642517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Kedar</a:t>
            </a:r>
            <a:r>
              <a:rPr lang="en-GB" dirty="0" smtClean="0"/>
              <a:t> in the desert of Arabia</a:t>
            </a:r>
            <a:endParaRPr lang="en-GB" dirty="0"/>
          </a:p>
        </p:txBody>
      </p:sp>
      <p:sp>
        <p:nvSpPr>
          <p:cNvPr id="3" name="Content Placeholder 2"/>
          <p:cNvSpPr>
            <a:spLocks noGrp="1"/>
          </p:cNvSpPr>
          <p:nvPr>
            <p:ph idx="1"/>
          </p:nvPr>
        </p:nvSpPr>
        <p:spPr/>
        <p:txBody>
          <a:bodyPr>
            <a:normAutofit/>
          </a:bodyPr>
          <a:lstStyle/>
          <a:p>
            <a:r>
              <a:rPr lang="en-GB" dirty="0" smtClean="0"/>
              <a:t>We are informed that Ishmael dwelt in a place called </a:t>
            </a:r>
            <a:r>
              <a:rPr lang="en-GB" dirty="0" err="1" smtClean="0"/>
              <a:t>Paran</a:t>
            </a:r>
            <a:r>
              <a:rPr lang="en-GB" dirty="0" smtClean="0"/>
              <a:t>:</a:t>
            </a:r>
          </a:p>
          <a:p>
            <a:endParaRPr lang="en-GB" dirty="0" smtClean="0"/>
          </a:p>
          <a:p>
            <a:pPr fontAlgn="base">
              <a:buNone/>
            </a:pPr>
            <a:r>
              <a:rPr lang="en-GB" b="1" dirty="0" smtClean="0"/>
              <a:t>	While he (Ishmael) was living in the Desert of </a:t>
            </a:r>
            <a:r>
              <a:rPr lang="en-GB" b="1" dirty="0" err="1" smtClean="0"/>
              <a:t>Paran</a:t>
            </a:r>
            <a:r>
              <a:rPr lang="en-GB" b="1" dirty="0" smtClean="0"/>
              <a:t>, his mother got a wife for him from Egypt. [Genesis 21:21]</a:t>
            </a:r>
          </a:p>
        </p:txBody>
      </p:sp>
    </p:spTree>
    <p:extLst>
      <p:ext uri="{BB962C8B-B14F-4D97-AF65-F5344CB8AC3E}">
        <p14:creationId xmlns:p14="http://schemas.microsoft.com/office/powerpoint/2010/main" val="386642517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Kedar</a:t>
            </a:r>
            <a:r>
              <a:rPr lang="en-GB" dirty="0" smtClean="0"/>
              <a:t> in the desert of Arabia</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Many Christian interpreters of the Bible hold that </a:t>
            </a:r>
            <a:r>
              <a:rPr lang="en-GB" dirty="0" err="1" smtClean="0"/>
              <a:t>Paran</a:t>
            </a:r>
            <a:r>
              <a:rPr lang="en-GB" dirty="0" smtClean="0"/>
              <a:t> is in Arabia. From Clarke’s Commentary on the Bible:</a:t>
            </a:r>
          </a:p>
          <a:p>
            <a:pPr>
              <a:buNone/>
            </a:pPr>
            <a:endParaRPr lang="en-GB" dirty="0" smtClean="0"/>
          </a:p>
          <a:p>
            <a:pPr fontAlgn="base">
              <a:buNone/>
            </a:pPr>
            <a:r>
              <a:rPr lang="en-GB" b="1" dirty="0" smtClean="0"/>
              <a:t>	He dwelt in the wilderness of </a:t>
            </a:r>
            <a:r>
              <a:rPr lang="en-GB" b="1" dirty="0" err="1" smtClean="0"/>
              <a:t>Paran</a:t>
            </a:r>
            <a:r>
              <a:rPr lang="en-GB" b="1" dirty="0" smtClean="0"/>
              <a:t> – This is generally allowed to have been a part of the desert belonging to Arabia </a:t>
            </a:r>
            <a:r>
              <a:rPr lang="en-GB" b="1" dirty="0" err="1" smtClean="0"/>
              <a:t>Petraea</a:t>
            </a:r>
            <a:r>
              <a:rPr lang="en-GB" b="1" dirty="0" smtClean="0"/>
              <a:t>, in the vicinity of Mount Sinai; and this seems to be its uniform meaning in the sacred writings.</a:t>
            </a:r>
          </a:p>
          <a:p>
            <a:pPr fontAlgn="base">
              <a:buNone/>
            </a:pPr>
            <a:endParaRPr lang="en-GB" dirty="0" smtClean="0"/>
          </a:p>
          <a:p>
            <a:r>
              <a:rPr lang="en-GB" dirty="0" smtClean="0"/>
              <a:t>Moreover Strong’s Bible Dictionary also tells us:</a:t>
            </a:r>
          </a:p>
          <a:p>
            <a:endParaRPr lang="en-GB" dirty="0" smtClean="0"/>
          </a:p>
          <a:p>
            <a:r>
              <a:rPr lang="en-GB" b="1" dirty="0" smtClean="0"/>
              <a:t>H6290 </a:t>
            </a:r>
            <a:r>
              <a:rPr lang="en-GB" b="1" dirty="0" err="1" smtClean="0"/>
              <a:t>pâ’rân</a:t>
            </a:r>
            <a:r>
              <a:rPr lang="en-GB" b="1" dirty="0" smtClean="0"/>
              <a:t> From H6286; ornamental; </a:t>
            </a:r>
            <a:r>
              <a:rPr lang="en-GB" b="1" dirty="0" err="1" smtClean="0"/>
              <a:t>Paran</a:t>
            </a:r>
            <a:r>
              <a:rPr lang="en-GB" b="1" dirty="0" smtClean="0"/>
              <a:t>, a desert of Arabia: – </a:t>
            </a:r>
            <a:r>
              <a:rPr lang="en-GB" b="1" dirty="0" err="1" smtClean="0"/>
              <a:t>Paran</a:t>
            </a:r>
            <a:r>
              <a:rPr lang="en-GB" b="1" dirty="0" smtClean="0"/>
              <a:t>.</a:t>
            </a:r>
            <a:endParaRPr lang="en-GB" dirty="0"/>
          </a:p>
        </p:txBody>
      </p:sp>
    </p:spTree>
    <p:extLst>
      <p:ext uri="{BB962C8B-B14F-4D97-AF65-F5344CB8AC3E}">
        <p14:creationId xmlns:p14="http://schemas.microsoft.com/office/powerpoint/2010/main" val="386642517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Kedar</a:t>
            </a:r>
            <a:r>
              <a:rPr lang="en-GB" dirty="0" smtClean="0"/>
              <a:t> in the desert of Arabia</a:t>
            </a:r>
            <a:endParaRPr lang="en-GB" dirty="0"/>
          </a:p>
        </p:txBody>
      </p:sp>
      <p:sp>
        <p:nvSpPr>
          <p:cNvPr id="3" name="Content Placeholder 2"/>
          <p:cNvSpPr>
            <a:spLocks noGrp="1"/>
          </p:cNvSpPr>
          <p:nvPr>
            <p:ph idx="1"/>
          </p:nvPr>
        </p:nvSpPr>
        <p:spPr/>
        <p:txBody>
          <a:bodyPr>
            <a:normAutofit/>
          </a:bodyPr>
          <a:lstStyle/>
          <a:p>
            <a:pPr fontAlgn="base"/>
            <a:r>
              <a:rPr lang="en-GB" dirty="0" err="1" smtClean="0"/>
              <a:t>Kedar</a:t>
            </a:r>
            <a:r>
              <a:rPr lang="en-GB" dirty="0" smtClean="0"/>
              <a:t> and his own sons are also specifically linked to Arabia:</a:t>
            </a:r>
          </a:p>
          <a:p>
            <a:pPr fontAlgn="base">
              <a:buNone/>
            </a:pPr>
            <a:endParaRPr lang="en-GB" b="1" dirty="0"/>
          </a:p>
          <a:p>
            <a:pPr fontAlgn="base">
              <a:buNone/>
            </a:pPr>
            <a:r>
              <a:rPr lang="en-GB" b="1" dirty="0" smtClean="0"/>
              <a:t>	Arabia and all the princes of </a:t>
            </a:r>
            <a:r>
              <a:rPr lang="en-GB" b="1" dirty="0" err="1" smtClean="0"/>
              <a:t>Kedar</a:t>
            </a:r>
            <a:r>
              <a:rPr lang="en-GB" b="1" dirty="0" smtClean="0"/>
              <a:t> were your </a:t>
            </a:r>
            <a:r>
              <a:rPr lang="en-GB" b="1" dirty="0" err="1" smtClean="0"/>
              <a:t>favored</a:t>
            </a:r>
            <a:r>
              <a:rPr lang="en-GB" b="1" dirty="0" smtClean="0"/>
              <a:t> dealers in lambs, rams, and goats; in these they did business with you. [Ezekiel 27:21]</a:t>
            </a:r>
          </a:p>
        </p:txBody>
      </p:sp>
    </p:spTree>
    <p:extLst>
      <p:ext uri="{BB962C8B-B14F-4D97-AF65-F5344CB8AC3E}">
        <p14:creationId xmlns:p14="http://schemas.microsoft.com/office/powerpoint/2010/main" val="3866425172"/>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Sela</a:t>
            </a:r>
            <a:r>
              <a:rPr lang="en-GB" dirty="0" smtClean="0"/>
              <a:t> Mountain is in </a:t>
            </a:r>
            <a:r>
              <a:rPr lang="en-GB" dirty="0" err="1" smtClean="0"/>
              <a:t>Madinah</a:t>
            </a:r>
            <a:endParaRPr lang="en-GB" dirty="0"/>
          </a:p>
        </p:txBody>
      </p:sp>
      <p:sp>
        <p:nvSpPr>
          <p:cNvPr id="3" name="Content Placeholder 2"/>
          <p:cNvSpPr>
            <a:spLocks noGrp="1"/>
          </p:cNvSpPr>
          <p:nvPr>
            <p:ph idx="1"/>
          </p:nvPr>
        </p:nvSpPr>
        <p:spPr/>
        <p:txBody>
          <a:bodyPr>
            <a:normAutofit/>
          </a:bodyPr>
          <a:lstStyle/>
          <a:p>
            <a:r>
              <a:rPr lang="en-GB" dirty="0" smtClean="0"/>
              <a:t>Whilst it’s true that Arabia represents a wide geographic region, the use of the word ‘</a:t>
            </a:r>
            <a:r>
              <a:rPr lang="en-GB" dirty="0" err="1" smtClean="0"/>
              <a:t>Sela</a:t>
            </a:r>
            <a:r>
              <a:rPr lang="en-GB" dirty="0" smtClean="0"/>
              <a:t>’ pinpoints an exact location.</a:t>
            </a:r>
          </a:p>
          <a:p>
            <a:endParaRPr lang="en-GB" dirty="0" smtClean="0"/>
          </a:p>
          <a:p>
            <a:pPr>
              <a:buNone/>
            </a:pPr>
            <a:r>
              <a:rPr lang="en-GB" b="1" dirty="0" smtClean="0"/>
              <a:t>	“...let the settlements where </a:t>
            </a:r>
            <a:r>
              <a:rPr lang="en-GB" b="1" dirty="0" err="1" smtClean="0"/>
              <a:t>Kedar</a:t>
            </a:r>
            <a:r>
              <a:rPr lang="en-GB" b="1" dirty="0" smtClean="0"/>
              <a:t> lives rejoice. Let the people of </a:t>
            </a:r>
            <a:r>
              <a:rPr lang="en-GB" b="1" dirty="0" err="1" smtClean="0"/>
              <a:t>Sela</a:t>
            </a:r>
            <a:r>
              <a:rPr lang="en-GB" b="1" dirty="0" smtClean="0"/>
              <a:t> sing for joy...”</a:t>
            </a:r>
          </a:p>
          <a:p>
            <a:endParaRPr lang="en-GB" dirty="0" smtClean="0"/>
          </a:p>
        </p:txBody>
      </p:sp>
    </p:spTree>
    <p:extLst>
      <p:ext uri="{BB962C8B-B14F-4D97-AF65-F5344CB8AC3E}">
        <p14:creationId xmlns:p14="http://schemas.microsoft.com/office/powerpoint/2010/main" val="3866425172"/>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Sela</a:t>
            </a:r>
            <a:r>
              <a:rPr lang="en-GB" dirty="0" smtClean="0"/>
              <a:t> Mountain is in </a:t>
            </a:r>
            <a:r>
              <a:rPr lang="en-GB" dirty="0" err="1" smtClean="0"/>
              <a:t>Madinah</a:t>
            </a:r>
            <a:endParaRPr lang="en-GB" dirty="0"/>
          </a:p>
        </p:txBody>
      </p:sp>
      <p:sp>
        <p:nvSpPr>
          <p:cNvPr id="3" name="Content Placeholder 2"/>
          <p:cNvSpPr>
            <a:spLocks noGrp="1"/>
          </p:cNvSpPr>
          <p:nvPr>
            <p:ph idx="1"/>
          </p:nvPr>
        </p:nvSpPr>
        <p:spPr/>
        <p:txBody>
          <a:bodyPr/>
          <a:lstStyle/>
          <a:p>
            <a:r>
              <a:rPr lang="en-GB" dirty="0" smtClean="0"/>
              <a:t>The place being spoken of is actually the city of </a:t>
            </a:r>
            <a:r>
              <a:rPr lang="en-GB" dirty="0" err="1" smtClean="0"/>
              <a:t>Madinah</a:t>
            </a:r>
            <a:r>
              <a:rPr lang="en-GB" dirty="0" smtClean="0"/>
              <a:t> because ‘</a:t>
            </a:r>
            <a:r>
              <a:rPr lang="en-GB" dirty="0" err="1" smtClean="0"/>
              <a:t>Sela</a:t>
            </a:r>
            <a:r>
              <a:rPr lang="en-GB" dirty="0" smtClean="0"/>
              <a:t>’ is the name of a famous mountain in </a:t>
            </a:r>
            <a:r>
              <a:rPr lang="en-GB" dirty="0" err="1" smtClean="0"/>
              <a:t>Madinah</a:t>
            </a:r>
            <a:r>
              <a:rPr lang="en-GB" dirty="0" smtClean="0"/>
              <a:t>. </a:t>
            </a:r>
            <a:r>
              <a:rPr lang="en-GB" dirty="0" err="1" smtClean="0"/>
              <a:t>Madinah</a:t>
            </a:r>
            <a:r>
              <a:rPr lang="en-GB" dirty="0" smtClean="0"/>
              <a:t> was the city of Prophet Muhammad (</a:t>
            </a:r>
            <a:r>
              <a:rPr lang="en-GB" dirty="0" err="1" smtClean="0"/>
              <a:t>pbuh</a:t>
            </a:r>
            <a:r>
              <a:rPr lang="en-GB" dirty="0" smtClean="0"/>
              <a:t>):</a:t>
            </a:r>
            <a:endParaRPr lang="en-GB" dirty="0"/>
          </a:p>
        </p:txBody>
      </p:sp>
    </p:spTree>
    <p:extLst>
      <p:ext uri="{BB962C8B-B14F-4D97-AF65-F5344CB8AC3E}">
        <p14:creationId xmlns:p14="http://schemas.microsoft.com/office/powerpoint/2010/main" val="3866425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Trinity?</a:t>
            </a:r>
            <a:endParaRPr lang="en-GB" dirty="0"/>
          </a:p>
        </p:txBody>
      </p:sp>
      <p:sp>
        <p:nvSpPr>
          <p:cNvPr id="3" name="Content Placeholder 2"/>
          <p:cNvSpPr>
            <a:spLocks noGrp="1"/>
          </p:cNvSpPr>
          <p:nvPr>
            <p:ph idx="1"/>
          </p:nvPr>
        </p:nvSpPr>
        <p:spPr/>
        <p:txBody>
          <a:bodyPr>
            <a:normAutofit/>
          </a:bodyPr>
          <a:lstStyle/>
          <a:p>
            <a:r>
              <a:rPr lang="en-GB" dirty="0" smtClean="0"/>
              <a:t>All three Persons of the Trinity are said to be co-equal and co-eternal, and “each is God, whole and entire”.</a:t>
            </a:r>
          </a:p>
        </p:txBody>
      </p:sp>
    </p:spTree>
    <p:extLst>
      <p:ext uri="{BB962C8B-B14F-4D97-AF65-F5344CB8AC3E}">
        <p14:creationId xmlns:p14="http://schemas.microsoft.com/office/powerpoint/2010/main" val="377639306"/>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Sela</a:t>
            </a:r>
            <a:r>
              <a:rPr lang="en-GB" dirty="0" smtClean="0"/>
              <a:t> Mountain is in </a:t>
            </a:r>
            <a:r>
              <a:rPr lang="en-GB" dirty="0" err="1" smtClean="0"/>
              <a:t>Madinah</a:t>
            </a:r>
            <a:endParaRPr lang="en-GB"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771106"/>
            <a:ext cx="8229600" cy="4184150"/>
          </a:xfrm>
          <a:prstGeom prst="rect">
            <a:avLst/>
          </a:prstGeom>
          <a:noFill/>
          <a:ln>
            <a:noFill/>
          </a:ln>
        </p:spPr>
      </p:pic>
    </p:spTree>
    <p:extLst>
      <p:ext uri="{BB962C8B-B14F-4D97-AF65-F5344CB8AC3E}">
        <p14:creationId xmlns:p14="http://schemas.microsoft.com/office/powerpoint/2010/main" val="3866425172"/>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Sela</a:t>
            </a:r>
            <a:r>
              <a:rPr lang="en-GB" dirty="0" smtClean="0"/>
              <a:t> Mountain in </a:t>
            </a:r>
            <a:r>
              <a:rPr lang="en-GB" dirty="0" err="1" smtClean="0"/>
              <a:t>Hadith</a:t>
            </a:r>
            <a:endParaRPr lang="en-GB" dirty="0"/>
          </a:p>
        </p:txBody>
      </p:sp>
      <p:sp>
        <p:nvSpPr>
          <p:cNvPr id="3" name="Content Placeholder 2"/>
          <p:cNvSpPr>
            <a:spLocks noGrp="1"/>
          </p:cNvSpPr>
          <p:nvPr>
            <p:ph idx="1"/>
          </p:nvPr>
        </p:nvSpPr>
        <p:spPr/>
        <p:txBody>
          <a:bodyPr>
            <a:normAutofit/>
          </a:bodyPr>
          <a:lstStyle/>
          <a:p>
            <a:r>
              <a:rPr lang="en-GB" dirty="0" smtClean="0"/>
              <a:t>This mountain is mentioned in hadith:</a:t>
            </a:r>
          </a:p>
          <a:p>
            <a:endParaRPr lang="en-GB" dirty="0" smtClean="0"/>
          </a:p>
          <a:p>
            <a:pPr>
              <a:buNone/>
            </a:pPr>
            <a:r>
              <a:rPr lang="en-GB" b="1" dirty="0" smtClean="0"/>
              <a:t>	“…by Allah, we did not see any cloud or any patch of it, and there was neither any house or building standing between us and </a:t>
            </a:r>
            <a:r>
              <a:rPr lang="en-GB" b="1" dirty="0" err="1" smtClean="0"/>
              <a:t>Sala</a:t>
            </a:r>
            <a:r>
              <a:rPr lang="en-GB" b="1" dirty="0" smtClean="0"/>
              <a:t>’…” [Muslim, Chapter 169, Hadith 1955]</a:t>
            </a:r>
          </a:p>
          <a:p>
            <a:endParaRPr lang="en-GB" dirty="0"/>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Muhammad (</a:t>
            </a:r>
            <a:r>
              <a:rPr lang="en-GB" dirty="0" err="1" smtClean="0"/>
              <a:t>pbuh</a:t>
            </a:r>
            <a:r>
              <a:rPr lang="en-GB" dirty="0" smtClean="0"/>
              <a:t>) a Descendent of </a:t>
            </a:r>
            <a:r>
              <a:rPr lang="en-GB" dirty="0" err="1" smtClean="0"/>
              <a:t>Kedar</a:t>
            </a:r>
            <a:endParaRPr lang="en-GB" dirty="0"/>
          </a:p>
        </p:txBody>
      </p:sp>
      <p:sp>
        <p:nvSpPr>
          <p:cNvPr id="3" name="Content Placeholder 2"/>
          <p:cNvSpPr>
            <a:spLocks noGrp="1"/>
          </p:cNvSpPr>
          <p:nvPr>
            <p:ph idx="1"/>
          </p:nvPr>
        </p:nvSpPr>
        <p:spPr/>
        <p:txBody>
          <a:bodyPr/>
          <a:lstStyle/>
          <a:p>
            <a:r>
              <a:rPr lang="en-GB" dirty="0" smtClean="0"/>
              <a:t>It is worth mentioning that from Islamic sources, Prophet Muhammad’s lineage can be traced back to Abraham through </a:t>
            </a:r>
            <a:r>
              <a:rPr lang="en-GB" dirty="0" err="1" smtClean="0"/>
              <a:t>Kedar</a:t>
            </a:r>
            <a:r>
              <a:rPr lang="en-GB" dirty="0" smtClean="0"/>
              <a:t>:</a:t>
            </a:r>
          </a:p>
          <a:p>
            <a:endParaRPr lang="en-GB" dirty="0"/>
          </a:p>
        </p:txBody>
      </p:sp>
    </p:spTree>
    <p:extLst>
      <p:ext uri="{BB962C8B-B14F-4D97-AF65-F5344CB8AC3E}">
        <p14:creationId xmlns:p14="http://schemas.microsoft.com/office/powerpoint/2010/main" val="3866425172"/>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Muhammad (</a:t>
            </a:r>
            <a:r>
              <a:rPr lang="en-GB" dirty="0" err="1" smtClean="0"/>
              <a:t>pbuh</a:t>
            </a:r>
            <a:r>
              <a:rPr lang="en-GB" dirty="0" smtClean="0"/>
              <a:t>) a Descendent of </a:t>
            </a:r>
            <a:r>
              <a:rPr lang="en-GB" dirty="0" err="1" smtClean="0"/>
              <a:t>Kedar</a:t>
            </a:r>
            <a:endParaRPr lang="en-GB"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1484784"/>
            <a:ext cx="2952328" cy="5373216"/>
          </a:xfrm>
          <a:prstGeom prst="rect">
            <a:avLst/>
          </a:prstGeom>
          <a:noFill/>
          <a:ln>
            <a:noFill/>
          </a:ln>
        </p:spPr>
      </p:pic>
    </p:spTree>
    <p:extLst>
      <p:ext uri="{BB962C8B-B14F-4D97-AF65-F5344CB8AC3E}">
        <p14:creationId xmlns:p14="http://schemas.microsoft.com/office/powerpoint/2010/main" val="3866425172"/>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Jewish Tribes of </a:t>
            </a:r>
            <a:r>
              <a:rPr lang="en-GB" dirty="0" err="1" smtClean="0"/>
              <a:t>Madinah</a:t>
            </a:r>
            <a:endParaRPr lang="en-GB" dirty="0"/>
          </a:p>
        </p:txBody>
      </p:sp>
      <p:sp>
        <p:nvSpPr>
          <p:cNvPr id="3" name="Content Placeholder 2"/>
          <p:cNvSpPr>
            <a:spLocks noGrp="1"/>
          </p:cNvSpPr>
          <p:nvPr>
            <p:ph idx="1"/>
          </p:nvPr>
        </p:nvSpPr>
        <p:spPr/>
        <p:txBody>
          <a:bodyPr>
            <a:normAutofit/>
          </a:bodyPr>
          <a:lstStyle/>
          <a:p>
            <a:pPr fontAlgn="base"/>
            <a:r>
              <a:rPr lang="en-GB" dirty="0" smtClean="0"/>
              <a:t>Islamic history records the fact that whenever a dispute arose between the Jews and Arabs in </a:t>
            </a:r>
            <a:r>
              <a:rPr lang="en-GB" dirty="0" err="1" smtClean="0"/>
              <a:t>Madinah</a:t>
            </a:r>
            <a:r>
              <a:rPr lang="en-GB" dirty="0" smtClean="0"/>
              <a:t>, they used to taunt their pagan Arab neighbours, by saying that:</a:t>
            </a:r>
          </a:p>
          <a:p>
            <a:pPr fontAlgn="base">
              <a:buNone/>
            </a:pPr>
            <a:endParaRPr lang="en-GB" dirty="0" smtClean="0"/>
          </a:p>
          <a:p>
            <a:pPr fontAlgn="base">
              <a:buNone/>
            </a:pPr>
            <a:r>
              <a:rPr lang="en-GB" b="1" dirty="0" smtClean="0"/>
              <a:t>	“when our prophet arrives we shall obliterate you…” [</a:t>
            </a:r>
            <a:r>
              <a:rPr lang="en-GB" b="1" dirty="0" err="1" smtClean="0"/>
              <a:t>Seerah</a:t>
            </a:r>
            <a:r>
              <a:rPr lang="en-GB" b="1" dirty="0" smtClean="0"/>
              <a:t> of </a:t>
            </a:r>
            <a:r>
              <a:rPr lang="en-GB" b="1" dirty="0" err="1" smtClean="0"/>
              <a:t>Ibn</a:t>
            </a:r>
            <a:r>
              <a:rPr lang="en-GB" b="1" dirty="0" smtClean="0"/>
              <a:t> </a:t>
            </a:r>
            <a:r>
              <a:rPr lang="en-GB" b="1" dirty="0" err="1" smtClean="0"/>
              <a:t>Hisham</a:t>
            </a:r>
            <a:r>
              <a:rPr lang="en-GB" b="1" dirty="0" smtClean="0"/>
              <a:t>]</a:t>
            </a:r>
          </a:p>
        </p:txBody>
      </p:sp>
    </p:spTree>
    <p:extLst>
      <p:ext uri="{BB962C8B-B14F-4D97-AF65-F5344CB8AC3E}">
        <p14:creationId xmlns:p14="http://schemas.microsoft.com/office/powerpoint/2010/main" val="386642517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Jewish Tribes of </a:t>
            </a:r>
            <a:r>
              <a:rPr lang="en-GB" dirty="0" err="1" smtClean="0"/>
              <a:t>Madinah</a:t>
            </a:r>
            <a:endParaRPr lang="en-GB" dirty="0"/>
          </a:p>
        </p:txBody>
      </p:sp>
      <p:sp>
        <p:nvSpPr>
          <p:cNvPr id="3" name="Content Placeholder 2"/>
          <p:cNvSpPr>
            <a:spLocks noGrp="1"/>
          </p:cNvSpPr>
          <p:nvPr>
            <p:ph idx="1"/>
          </p:nvPr>
        </p:nvSpPr>
        <p:spPr/>
        <p:txBody>
          <a:bodyPr>
            <a:normAutofit/>
          </a:bodyPr>
          <a:lstStyle/>
          <a:p>
            <a:pPr fontAlgn="base"/>
            <a:r>
              <a:rPr lang="en-GB" dirty="0" smtClean="0"/>
              <a:t>Now we can understand how the Jewish tribes knew that Muhammad (</a:t>
            </a:r>
            <a:r>
              <a:rPr lang="en-GB" dirty="0" err="1" smtClean="0"/>
              <a:t>pbuh</a:t>
            </a:r>
            <a:r>
              <a:rPr lang="en-GB" dirty="0" smtClean="0"/>
              <a:t>) would appear in the locality of </a:t>
            </a:r>
            <a:r>
              <a:rPr lang="en-GB" dirty="0" err="1" smtClean="0"/>
              <a:t>Madinah</a:t>
            </a:r>
            <a:r>
              <a:rPr lang="en-GB" dirty="0" smtClean="0"/>
              <a:t>!</a:t>
            </a:r>
          </a:p>
          <a:p>
            <a:pPr fontAlgn="base"/>
            <a:endParaRPr lang="en-GB" b="1" dirty="0" smtClean="0"/>
          </a:p>
          <a:p>
            <a:pPr fontAlgn="base"/>
            <a:r>
              <a:rPr lang="en-GB" dirty="0" smtClean="0"/>
              <a:t>The answer is that the learned Jews were aware of this prophecy in Isaiah and were anxiously awaiting the coming of a new prophet.</a:t>
            </a:r>
          </a:p>
          <a:p>
            <a:pPr fontAlgn="base"/>
            <a:endParaRPr lang="en-GB" b="1" dirty="0" smtClean="0"/>
          </a:p>
          <a:p>
            <a:endParaRPr lang="en-GB" dirty="0"/>
          </a:p>
        </p:txBody>
      </p:sp>
    </p:spTree>
    <p:extLst>
      <p:ext uri="{BB962C8B-B14F-4D97-AF65-F5344CB8AC3E}">
        <p14:creationId xmlns:p14="http://schemas.microsoft.com/office/powerpoint/2010/main" val="386642517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he will be sent to</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Isaiah emphasises the universal mission of the coming person by mentioning that he will be made a:</a:t>
            </a:r>
          </a:p>
          <a:p>
            <a:endParaRPr lang="en-GB" dirty="0" smtClean="0"/>
          </a:p>
          <a:p>
            <a:pPr>
              <a:buNone/>
            </a:pPr>
            <a:r>
              <a:rPr lang="en-GB" b="1" dirty="0" smtClean="0"/>
              <a:t>	...covenant for the people and a light for the Gentiles [Isaiah 42:6]</a:t>
            </a:r>
          </a:p>
          <a:p>
            <a:pPr>
              <a:buNone/>
            </a:pPr>
            <a:endParaRPr lang="en-GB" dirty="0" smtClean="0"/>
          </a:p>
          <a:p>
            <a:r>
              <a:rPr lang="en-GB" dirty="0" smtClean="0"/>
              <a:t>Gentiles means non Jews. The Qur’an confirms that Prophet Muhammad (peace be upon him) was sent to the whole of mankind, Jews and Gentiles alike. In the Qur’an God tells us:</a:t>
            </a:r>
          </a:p>
          <a:p>
            <a:pPr>
              <a:buNone/>
            </a:pPr>
            <a:endParaRPr lang="en-GB" dirty="0" smtClean="0"/>
          </a:p>
          <a:p>
            <a:pPr>
              <a:buNone/>
            </a:pPr>
            <a:r>
              <a:rPr lang="en-GB" b="1" dirty="0" smtClean="0"/>
              <a:t>	We have sent you [O Prophet] as a bearer of glad tidings and a </a:t>
            </a:r>
            <a:r>
              <a:rPr lang="en-GB" b="1" dirty="0" err="1" smtClean="0"/>
              <a:t>warner</a:t>
            </a:r>
            <a:r>
              <a:rPr lang="en-GB" b="1" dirty="0" smtClean="0"/>
              <a:t> for the whole of mankind, but most people have no knowledge. [34:28]</a:t>
            </a:r>
          </a:p>
        </p:txBody>
      </p:sp>
    </p:spTree>
    <p:extLst>
      <p:ext uri="{BB962C8B-B14F-4D97-AF65-F5344CB8AC3E}">
        <p14:creationId xmlns:p14="http://schemas.microsoft.com/office/powerpoint/2010/main" val="386642517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he will be sent to</a:t>
            </a:r>
            <a:endParaRPr lang="en-GB" dirty="0"/>
          </a:p>
        </p:txBody>
      </p:sp>
      <p:sp>
        <p:nvSpPr>
          <p:cNvPr id="3" name="Content Placeholder 2"/>
          <p:cNvSpPr>
            <a:spLocks noGrp="1"/>
          </p:cNvSpPr>
          <p:nvPr>
            <p:ph idx="1"/>
          </p:nvPr>
        </p:nvSpPr>
        <p:spPr/>
        <p:txBody>
          <a:bodyPr>
            <a:normAutofit/>
          </a:bodyPr>
          <a:lstStyle/>
          <a:p>
            <a:r>
              <a:rPr lang="en-GB" dirty="0" smtClean="0"/>
              <a:t>Isaiah further states that God will:</a:t>
            </a:r>
          </a:p>
          <a:p>
            <a:pPr>
              <a:buNone/>
            </a:pPr>
            <a:endParaRPr lang="en-GB" dirty="0" smtClean="0"/>
          </a:p>
          <a:p>
            <a:pPr>
              <a:buNone/>
            </a:pPr>
            <a:r>
              <a:rPr lang="en-GB" b="1" dirty="0" smtClean="0"/>
              <a:t>	…lead the blind by ways they have not known, along unfamiliar paths I will guide them... [Isaiah 42:16]</a:t>
            </a:r>
          </a:p>
        </p:txBody>
      </p:sp>
    </p:spTree>
    <p:extLst>
      <p:ext uri="{BB962C8B-B14F-4D97-AF65-F5344CB8AC3E}">
        <p14:creationId xmlns:p14="http://schemas.microsoft.com/office/powerpoint/2010/main" val="3866425172"/>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he will be sent to</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The pagan Arabs at the time of Prophet Muhammad fit this description perfectly because they had not been sent a messenger prior to Muhammad (</a:t>
            </a:r>
            <a:r>
              <a:rPr lang="en-GB" dirty="0" err="1" smtClean="0"/>
              <a:t>pbuh</a:t>
            </a:r>
            <a:r>
              <a:rPr lang="en-GB" dirty="0" smtClean="0"/>
              <a:t>).</a:t>
            </a:r>
          </a:p>
          <a:p>
            <a:endParaRPr lang="en-GB" dirty="0" smtClean="0"/>
          </a:p>
          <a:p>
            <a:r>
              <a:rPr lang="en-GB" dirty="0" smtClean="0"/>
              <a:t>The Qur’an bears witness to this, God states that Muhammad was sent to:</a:t>
            </a:r>
          </a:p>
          <a:p>
            <a:pPr>
              <a:buNone/>
            </a:pPr>
            <a:endParaRPr lang="en-GB" dirty="0" smtClean="0"/>
          </a:p>
          <a:p>
            <a:pPr>
              <a:buNone/>
            </a:pPr>
            <a:r>
              <a:rPr lang="en-GB" b="1" dirty="0" smtClean="0"/>
              <a:t>	... warn a people to whom no </a:t>
            </a:r>
            <a:r>
              <a:rPr lang="en-GB" b="1" dirty="0" err="1" smtClean="0"/>
              <a:t>warner</a:t>
            </a:r>
            <a:r>
              <a:rPr lang="en-GB" b="1" dirty="0" smtClean="0"/>
              <a:t> has come before... [32:3]</a:t>
            </a:r>
            <a:endParaRPr lang="en-GB" b="1" dirty="0"/>
          </a:p>
        </p:txBody>
      </p:sp>
    </p:spTree>
    <p:extLst>
      <p:ext uri="{BB962C8B-B14F-4D97-AF65-F5344CB8AC3E}">
        <p14:creationId xmlns:p14="http://schemas.microsoft.com/office/powerpoint/2010/main" val="3866425172"/>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lnSpcReduction="10000"/>
          </a:bodyPr>
          <a:lstStyle/>
          <a:p>
            <a:r>
              <a:rPr lang="en-GB" dirty="0" smtClean="0"/>
              <a:t>Isaiah emphasises that this special person will be sent to:</a:t>
            </a:r>
          </a:p>
          <a:p>
            <a:endParaRPr lang="en-GB" dirty="0" smtClean="0"/>
          </a:p>
          <a:p>
            <a:pPr>
              <a:buNone/>
            </a:pPr>
            <a:r>
              <a:rPr lang="en-GB" b="1" dirty="0" smtClean="0"/>
              <a:t>	...those who trust in idols, who say to images, ‘You are our gods,’... [Isaiah 42:17]</a:t>
            </a:r>
          </a:p>
          <a:p>
            <a:pPr>
              <a:buNone/>
            </a:pPr>
            <a:endParaRPr lang="en-GB" dirty="0" smtClean="0"/>
          </a:p>
          <a:p>
            <a:r>
              <a:rPr lang="en-GB" dirty="0" smtClean="0"/>
              <a:t>The whole of Arabia at the start of Muhammad’s </a:t>
            </a:r>
            <a:r>
              <a:rPr lang="en-GB" dirty="0" err="1" smtClean="0"/>
              <a:t>Prophethood</a:t>
            </a:r>
            <a:r>
              <a:rPr lang="en-GB" dirty="0" smtClean="0"/>
              <a:t> consisted of idol worshippers.</a:t>
            </a:r>
          </a:p>
        </p:txBody>
      </p:sp>
    </p:spTree>
    <p:extLst>
      <p:ext uri="{BB962C8B-B14F-4D97-AF65-F5344CB8AC3E}">
        <p14:creationId xmlns:p14="http://schemas.microsoft.com/office/powerpoint/2010/main" val="3866425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Trinity?</a:t>
            </a:r>
            <a:endParaRPr lang="en-GB" dirty="0"/>
          </a:p>
        </p:txBody>
      </p:sp>
      <p:sp>
        <p:nvSpPr>
          <p:cNvPr id="3" name="Content Placeholder 2"/>
          <p:cNvSpPr>
            <a:spLocks noGrp="1"/>
          </p:cNvSpPr>
          <p:nvPr>
            <p:ph idx="1"/>
          </p:nvPr>
        </p:nvSpPr>
        <p:spPr/>
        <p:txBody>
          <a:bodyPr>
            <a:normAutofit/>
          </a:bodyPr>
          <a:lstStyle/>
          <a:p>
            <a:r>
              <a:rPr lang="en-GB" dirty="0" smtClean="0"/>
              <a:t>One “What” – God.</a:t>
            </a:r>
          </a:p>
          <a:p>
            <a:pPr>
              <a:buNone/>
            </a:pPr>
            <a:endParaRPr lang="en-GB" dirty="0" smtClean="0"/>
          </a:p>
          <a:p>
            <a:r>
              <a:rPr lang="en-GB" dirty="0" smtClean="0"/>
              <a:t>Three “Who’s” – Father, Son and Holy Spirit.</a:t>
            </a:r>
          </a:p>
          <a:p>
            <a:pPr>
              <a:buNone/>
            </a:pPr>
            <a:endParaRPr lang="en-GB" dirty="0"/>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 will be a warrior</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Isaiah states that this special person will be a warrior and will:</a:t>
            </a:r>
          </a:p>
          <a:p>
            <a:pPr>
              <a:buNone/>
            </a:pPr>
            <a:endParaRPr lang="en-GB" dirty="0" smtClean="0"/>
          </a:p>
          <a:p>
            <a:pPr>
              <a:buNone/>
            </a:pPr>
            <a:r>
              <a:rPr lang="en-GB" b="1" dirty="0" smtClean="0"/>
              <a:t>	...go forth as a mighty man, he shall stir up jealousy like a man of war: he shall cry, yea, roar; he shall prevail against his enemies. [Isaiah 42:13]</a:t>
            </a:r>
          </a:p>
          <a:p>
            <a:pPr>
              <a:buNone/>
            </a:pPr>
            <a:r>
              <a:rPr lang="en-GB" b="1" dirty="0" smtClean="0"/>
              <a:t> </a:t>
            </a:r>
          </a:p>
          <a:p>
            <a:r>
              <a:rPr lang="en-GB" dirty="0" smtClean="0"/>
              <a:t>Throughout history God has dealt sternly with those who are sent guidance and persist in disbelief. Prophet Muhammad (</a:t>
            </a:r>
            <a:r>
              <a:rPr lang="en-GB" dirty="0" err="1" smtClean="0"/>
              <a:t>pbuh</a:t>
            </a:r>
            <a:r>
              <a:rPr lang="en-GB" dirty="0" smtClean="0"/>
              <a:t>) had to engage in many battles with the idol worshipping enemies of God and ultimately prevailed against them.</a:t>
            </a:r>
          </a:p>
        </p:txBody>
      </p:sp>
    </p:spTree>
    <p:extLst>
      <p:ext uri="{BB962C8B-B14F-4D97-AF65-F5344CB8AC3E}">
        <p14:creationId xmlns:p14="http://schemas.microsoft.com/office/powerpoint/2010/main" val="3866425172"/>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he will achieve</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Isaiah gives us a list of momentous achievements for this special person. Chief of these is that the idol worshippers:</a:t>
            </a:r>
          </a:p>
          <a:p>
            <a:pPr>
              <a:buNone/>
            </a:pPr>
            <a:endParaRPr lang="en-GB" dirty="0" smtClean="0"/>
          </a:p>
          <a:p>
            <a:pPr>
              <a:buNone/>
            </a:pPr>
            <a:r>
              <a:rPr lang="en-GB" b="1" dirty="0" smtClean="0"/>
              <a:t>	...will be turned back in utter shame... [Isaiah 42:17]</a:t>
            </a:r>
          </a:p>
          <a:p>
            <a:pPr>
              <a:buNone/>
            </a:pPr>
            <a:endParaRPr lang="en-GB" dirty="0" smtClean="0"/>
          </a:p>
          <a:p>
            <a:r>
              <a:rPr lang="en-GB" dirty="0" smtClean="0"/>
              <a:t>Not only did Prophet Muhammad conquer </a:t>
            </a:r>
            <a:r>
              <a:rPr lang="en-GB" dirty="0" err="1" smtClean="0"/>
              <a:t>Makkah</a:t>
            </a:r>
            <a:r>
              <a:rPr lang="en-GB" dirty="0" smtClean="0"/>
              <a:t>, the Pagan capital of Arabia, but by the end of his life, in just 23 short years of </a:t>
            </a:r>
            <a:r>
              <a:rPr lang="en-GB" dirty="0" err="1" smtClean="0"/>
              <a:t>Prophethood</a:t>
            </a:r>
            <a:r>
              <a:rPr lang="en-GB" dirty="0" smtClean="0"/>
              <a:t>, Arabia had shunned idol worship and now worshipped the One true God.</a:t>
            </a:r>
          </a:p>
        </p:txBody>
      </p:sp>
    </p:spTree>
    <p:extLst>
      <p:ext uri="{BB962C8B-B14F-4D97-AF65-F5344CB8AC3E}">
        <p14:creationId xmlns:p14="http://schemas.microsoft.com/office/powerpoint/2010/main" val="386642517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warning from God</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Finally, Isaiah closes with an admonishment:</a:t>
            </a:r>
          </a:p>
          <a:p>
            <a:endParaRPr lang="en-GB" dirty="0" smtClean="0"/>
          </a:p>
          <a:p>
            <a:pPr>
              <a:buNone/>
            </a:pPr>
            <a:r>
              <a:rPr lang="en-GB" b="1" dirty="0" smtClean="0"/>
              <a:t>	“Hear, you deaf; look, you blind, and see…</a:t>
            </a:r>
          </a:p>
          <a:p>
            <a:pPr>
              <a:buNone/>
            </a:pPr>
            <a:r>
              <a:rPr lang="en-GB" b="1" dirty="0" smtClean="0"/>
              <a:t>	You have seen many things, but you pay no attention; your ears are open, but you do not listen…</a:t>
            </a:r>
          </a:p>
          <a:p>
            <a:pPr>
              <a:buNone/>
            </a:pPr>
            <a:r>
              <a:rPr lang="en-GB" b="1" dirty="0" smtClean="0"/>
              <a:t>	Which of you will listen to this or pay close attention in time to come?” [Isaiah 42:18-23]</a:t>
            </a:r>
          </a:p>
          <a:p>
            <a:pPr>
              <a:buNone/>
            </a:pPr>
            <a:endParaRPr lang="en-GB" dirty="0" smtClean="0"/>
          </a:p>
          <a:p>
            <a:r>
              <a:rPr lang="en-GB" dirty="0" smtClean="0"/>
              <a:t>Are the “deaf and blind” Isaiah is talking about in these verses, those of the People of the Book who reject Prophet Muhammad (</a:t>
            </a:r>
            <a:r>
              <a:rPr lang="en-GB" dirty="0" err="1" smtClean="0"/>
              <a:t>pbuh</a:t>
            </a:r>
            <a:r>
              <a:rPr lang="en-GB" dirty="0" smtClean="0"/>
              <a:t>)?</a:t>
            </a:r>
            <a:endParaRPr lang="en-GB" dirty="0"/>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Christians Interpret Isaiah 42</a:t>
            </a:r>
            <a:endParaRPr lang="en-GB" dirty="0"/>
          </a:p>
        </p:txBody>
      </p:sp>
      <p:sp>
        <p:nvSpPr>
          <p:cNvPr id="3" name="Content Placeholder 2"/>
          <p:cNvSpPr>
            <a:spLocks noGrp="1"/>
          </p:cNvSpPr>
          <p:nvPr>
            <p:ph idx="1"/>
          </p:nvPr>
        </p:nvSpPr>
        <p:spPr/>
        <p:txBody>
          <a:bodyPr>
            <a:normAutofit/>
          </a:bodyPr>
          <a:lstStyle/>
          <a:p>
            <a:r>
              <a:rPr lang="en-GB" dirty="0" smtClean="0"/>
              <a:t>They may try to argue that Isaiah 42 is a reference to Jesus.</a:t>
            </a:r>
          </a:p>
          <a:p>
            <a:endParaRPr lang="en-GB" dirty="0" smtClean="0"/>
          </a:p>
          <a:p>
            <a:r>
              <a:rPr lang="en-GB" dirty="0" smtClean="0"/>
              <a:t>Can this be the case?</a:t>
            </a:r>
            <a:endParaRPr lang="en-GB" dirty="0"/>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Kedar</a:t>
            </a:r>
            <a:r>
              <a:rPr lang="en-GB" dirty="0" smtClean="0"/>
              <a:t> and </a:t>
            </a:r>
            <a:r>
              <a:rPr lang="en-GB" dirty="0" err="1" smtClean="0"/>
              <a:t>Sela</a:t>
            </a:r>
            <a:r>
              <a:rPr lang="en-GB" dirty="0" smtClean="0"/>
              <a:t> Rules Out Jesus</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Recall the location mentioned by Isaiah:</a:t>
            </a:r>
          </a:p>
          <a:p>
            <a:pPr>
              <a:buNone/>
            </a:pPr>
            <a:r>
              <a:rPr lang="en-GB" dirty="0" smtClean="0"/>
              <a:t>	</a:t>
            </a:r>
          </a:p>
          <a:p>
            <a:pPr>
              <a:buNone/>
            </a:pPr>
            <a:r>
              <a:rPr lang="en-GB" b="1" dirty="0" smtClean="0"/>
              <a:t>	Let the wilderness and its towns raise their voices; let the settlements where </a:t>
            </a:r>
            <a:r>
              <a:rPr lang="en-GB" b="1" dirty="0" err="1" smtClean="0"/>
              <a:t>Kedar</a:t>
            </a:r>
            <a:r>
              <a:rPr lang="en-GB" b="1" dirty="0" smtClean="0"/>
              <a:t> lives rejoice. Let the people of </a:t>
            </a:r>
            <a:r>
              <a:rPr lang="en-GB" b="1" dirty="0" err="1" smtClean="0"/>
              <a:t>Sela</a:t>
            </a:r>
            <a:r>
              <a:rPr lang="en-GB" b="1" dirty="0" smtClean="0"/>
              <a:t> sing for joy; let them shout from the mountaintops. [Isaiah 42:11]</a:t>
            </a:r>
          </a:p>
          <a:p>
            <a:endParaRPr lang="en-GB" dirty="0" smtClean="0"/>
          </a:p>
          <a:p>
            <a:r>
              <a:rPr lang="en-GB" dirty="0" smtClean="0"/>
              <a:t>What link does Jesus have to the deserts of Arabia and </a:t>
            </a:r>
            <a:r>
              <a:rPr lang="en-GB" dirty="0" err="1" smtClean="0"/>
              <a:t>Sela</a:t>
            </a:r>
            <a:r>
              <a:rPr lang="en-GB" dirty="0" smtClean="0"/>
              <a:t> mountain? Moreover the vast majority of Arabia today is Muslim, Christians account for only a small percentage.</a:t>
            </a:r>
          </a:p>
          <a:p>
            <a:endParaRPr lang="en-GB" dirty="0"/>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War Language Rules Out Jesus</a:t>
            </a:r>
            <a:endParaRPr lang="en-GB" dirty="0"/>
          </a:p>
        </p:txBody>
      </p:sp>
      <p:sp>
        <p:nvSpPr>
          <p:cNvPr id="3" name="Content Placeholder 2"/>
          <p:cNvSpPr>
            <a:spLocks noGrp="1"/>
          </p:cNvSpPr>
          <p:nvPr>
            <p:ph idx="1"/>
          </p:nvPr>
        </p:nvSpPr>
        <p:spPr/>
        <p:txBody>
          <a:bodyPr>
            <a:normAutofit/>
          </a:bodyPr>
          <a:lstStyle/>
          <a:p>
            <a:r>
              <a:rPr lang="en-GB" dirty="0" smtClean="0"/>
              <a:t>Recall that this person will be a warrior who will:</a:t>
            </a:r>
          </a:p>
          <a:p>
            <a:pPr>
              <a:buNone/>
            </a:pPr>
            <a:endParaRPr lang="en-GB" dirty="0" smtClean="0"/>
          </a:p>
          <a:p>
            <a:pPr>
              <a:buNone/>
            </a:pPr>
            <a:r>
              <a:rPr lang="en-GB" b="1" dirty="0" smtClean="0"/>
              <a:t>	...go forth as a mighty man, he shall stir up jealousy like a man of war: he shall cry, yea, roar; he shall prevail against his enemies. [Isaiah 42:13]</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War Language Rules Out Jesus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Jesus did not triumph over his enemies, according to Christians he was crucified by them. Moreover Jesus wasn’t interested in fighting, he was not a man of war, he was a pacifist according to the New Testament. He said such things as:</a:t>
            </a:r>
          </a:p>
          <a:p>
            <a:pPr>
              <a:buNone/>
            </a:pPr>
            <a:endParaRPr lang="en-GB" dirty="0" smtClean="0"/>
          </a:p>
          <a:p>
            <a:pPr>
              <a:buNone/>
            </a:pPr>
            <a:r>
              <a:rPr lang="en-GB" b="1" dirty="0" smtClean="0"/>
              <a:t>	“for all who draw the sword will die by the sword.” [Matthew 26:52]</a:t>
            </a:r>
          </a:p>
          <a:p>
            <a:pPr>
              <a:buNone/>
            </a:pPr>
            <a:endParaRPr lang="en-GB" b="1" dirty="0" smtClean="0"/>
          </a:p>
          <a:p>
            <a:pPr>
              <a:buNone/>
            </a:pPr>
            <a:r>
              <a:rPr lang="en-GB" b="1" dirty="0" smtClean="0"/>
              <a:t>	“My kingdom is not of this world: if my kingdom were of this world, then would my servants fight…” [John 18:36].</a:t>
            </a:r>
          </a:p>
        </p:txBody>
      </p:sp>
    </p:spTree>
    <p:extLst>
      <p:ext uri="{BB962C8B-B14F-4D97-AF65-F5344CB8AC3E}">
        <p14:creationId xmlns:p14="http://schemas.microsoft.com/office/powerpoint/2010/main" val="361465560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Defeating Idolaters Rules Out Jesus</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Recall that Isaiah mentions idolatry being defeated:</a:t>
            </a:r>
          </a:p>
          <a:p>
            <a:endParaRPr lang="en-GB" dirty="0" smtClean="0"/>
          </a:p>
          <a:p>
            <a:pPr>
              <a:buNone/>
            </a:pPr>
            <a:r>
              <a:rPr lang="en-GB" dirty="0" smtClean="0"/>
              <a:t>	</a:t>
            </a:r>
            <a:r>
              <a:rPr lang="en-GB" b="1" dirty="0" smtClean="0"/>
              <a:t>But those who trust in idols, who say to images, ‘You are our gods,’ will be turned back in utter shame. [Isaiah 42:17]</a:t>
            </a:r>
          </a:p>
          <a:p>
            <a:endParaRPr lang="en-GB" dirty="0" smtClean="0"/>
          </a:p>
          <a:p>
            <a:r>
              <a:rPr lang="en-GB" dirty="0" smtClean="0"/>
              <a:t>This cannot be a reference to Jesus because his people, the Israelites, were monotheists and not idol worshippers.</a:t>
            </a:r>
          </a:p>
          <a:p>
            <a:pPr>
              <a:buNone/>
            </a:pPr>
            <a:endParaRPr lang="en-GB" dirty="0" smtClean="0"/>
          </a:p>
          <a:p>
            <a:r>
              <a:rPr lang="en-GB" dirty="0" smtClean="0"/>
              <a:t>Moreover Christianity did not become widely accepted by the pagan Gentiles (non-Jews) until the Roman Empire embraced the religion in the 4</a:t>
            </a:r>
            <a:r>
              <a:rPr lang="en-GB" baseline="30000" dirty="0" smtClean="0"/>
              <a:t>th</a:t>
            </a:r>
            <a:r>
              <a:rPr lang="en-GB" dirty="0" smtClean="0"/>
              <a:t> century, over 300 years after Jesus.</a:t>
            </a:r>
            <a:endParaRPr lang="en-GB" dirty="0"/>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Reading</a:t>
            </a:r>
            <a:endParaRPr lang="en-GB" dirty="0"/>
          </a:p>
        </p:txBody>
      </p:sp>
      <p:sp>
        <p:nvSpPr>
          <p:cNvPr id="5" name="TextBox 4"/>
          <p:cNvSpPr txBox="1"/>
          <p:nvPr/>
        </p:nvSpPr>
        <p:spPr>
          <a:xfrm rot="16200000">
            <a:off x="2508636" y="3583724"/>
            <a:ext cx="1162650" cy="400110"/>
          </a:xfrm>
          <a:prstGeom prst="rect">
            <a:avLst/>
          </a:prstGeom>
          <a:noFill/>
        </p:spPr>
        <p:txBody>
          <a:bodyPr wrap="square" rtlCol="0">
            <a:spAutoFit/>
          </a:bodyPr>
          <a:lstStyle/>
          <a:p>
            <a:r>
              <a:rPr lang="en-GB" sz="2000" dirty="0" smtClean="0">
                <a:solidFill>
                  <a:schemeClr val="bg1"/>
                </a:solidFill>
              </a:rPr>
              <a:t>TRINITY</a:t>
            </a:r>
            <a:endParaRPr lang="en-GB" sz="2000" dirty="0">
              <a:solidFill>
                <a:schemeClr val="bg1"/>
              </a:solidFill>
            </a:endParaRPr>
          </a:p>
        </p:txBody>
      </p:sp>
      <p:pic>
        <p:nvPicPr>
          <p:cNvPr id="2050" name="Picture 2" descr="C:\Users\Ramsey\Desktop\Logo.png"/>
          <p:cNvPicPr>
            <a:picLocks noChangeAspect="1" noChangeArrowheads="1"/>
          </p:cNvPicPr>
          <p:nvPr/>
        </p:nvPicPr>
        <p:blipFill>
          <a:blip r:embed="rId2" cstate="print"/>
          <a:srcRect/>
          <a:stretch>
            <a:fillRect/>
          </a:stretch>
        </p:blipFill>
        <p:spPr bwMode="auto">
          <a:xfrm>
            <a:off x="1449677" y="1412776"/>
            <a:ext cx="6039781" cy="4229026"/>
          </a:xfrm>
          <a:prstGeom prst="rect">
            <a:avLst/>
          </a:prstGeom>
          <a:noFill/>
        </p:spPr>
      </p:pic>
    </p:spTree>
    <p:extLst>
      <p:ext uri="{BB962C8B-B14F-4D97-AF65-F5344CB8AC3E}">
        <p14:creationId xmlns:p14="http://schemas.microsoft.com/office/powerpoint/2010/main" val="3061961172"/>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fontScale="47500" lnSpcReduction="20000"/>
          </a:bodyPr>
          <a:lstStyle/>
          <a:p>
            <a:pPr marL="0" indent="0">
              <a:buNone/>
            </a:pPr>
            <a:r>
              <a:rPr lang="en-GB" dirty="0"/>
              <a:t>1 - Catechism of the Catholic Church, no. 234.</a:t>
            </a:r>
          </a:p>
          <a:p>
            <a:pPr marL="0" indent="0">
              <a:buNone/>
            </a:pPr>
            <a:endParaRPr lang="en-GB" dirty="0"/>
          </a:p>
          <a:p>
            <a:pPr marL="0" indent="0">
              <a:buNone/>
            </a:pPr>
            <a:r>
              <a:rPr lang="en-GB" dirty="0"/>
              <a:t>2 - Harold </a:t>
            </a:r>
            <a:r>
              <a:rPr lang="en-GB" dirty="0" err="1"/>
              <a:t>Lindsell</a:t>
            </a:r>
            <a:r>
              <a:rPr lang="en-GB" dirty="0"/>
              <a:t> and Charles Woodbridge, A Handbook of Christian Truth, pp. 51-52.</a:t>
            </a:r>
          </a:p>
          <a:p>
            <a:pPr marL="0" indent="0">
              <a:buNone/>
            </a:pPr>
            <a:endParaRPr lang="en-GB" dirty="0"/>
          </a:p>
          <a:p>
            <a:pPr marL="0" indent="0">
              <a:buNone/>
            </a:pPr>
            <a:r>
              <a:rPr lang="en-GB" dirty="0"/>
              <a:t>3 - The Catholic </a:t>
            </a:r>
            <a:r>
              <a:rPr lang="en-GB" dirty="0" err="1"/>
              <a:t>Encyclopedia</a:t>
            </a:r>
            <a:r>
              <a:rPr lang="en-GB" dirty="0"/>
              <a:t>, “De </a:t>
            </a:r>
            <a:r>
              <a:rPr lang="en-GB" dirty="0" err="1"/>
              <a:t>pud</a:t>
            </a:r>
            <a:r>
              <a:rPr lang="en-GB" dirty="0"/>
              <a:t>.”, xxi.</a:t>
            </a:r>
          </a:p>
          <a:p>
            <a:pPr marL="0" indent="0">
              <a:buNone/>
            </a:pPr>
            <a:endParaRPr lang="en-GB" dirty="0"/>
          </a:p>
          <a:p>
            <a:pPr marL="0" indent="0">
              <a:buNone/>
            </a:pPr>
            <a:r>
              <a:rPr lang="en-GB" dirty="0"/>
              <a:t>4 - Justin Martyr, The First Apology, Chapter 21</a:t>
            </a:r>
            <a:r>
              <a:rPr lang="en-GB" dirty="0" smtClean="0"/>
              <a:t>.</a:t>
            </a:r>
          </a:p>
          <a:p>
            <a:pPr marL="0" indent="0">
              <a:buNone/>
            </a:pPr>
            <a:endParaRPr lang="en-GB" dirty="0"/>
          </a:p>
          <a:p>
            <a:pPr marL="0" indent="0">
              <a:buNone/>
            </a:pPr>
            <a:r>
              <a:rPr lang="en-GB" dirty="0" smtClean="0"/>
              <a:t>5 </a:t>
            </a:r>
            <a:r>
              <a:rPr lang="en-GB" dirty="0"/>
              <a:t>- Tertullian, Against </a:t>
            </a:r>
            <a:r>
              <a:rPr lang="en-GB" dirty="0" err="1"/>
              <a:t>Praxeas</a:t>
            </a:r>
            <a:r>
              <a:rPr lang="en-GB" dirty="0"/>
              <a:t>, chapter 9 – The Catholic Rule of Faith Expounded in Some of Its Points. Especially in the Unconfused Distinction of the Several Persons of the Blessed Trinity.</a:t>
            </a:r>
          </a:p>
          <a:p>
            <a:pPr marL="0" indent="0">
              <a:buNone/>
            </a:pPr>
            <a:endParaRPr lang="en-GB" dirty="0" smtClean="0"/>
          </a:p>
          <a:p>
            <a:pPr marL="0" indent="0">
              <a:buNone/>
            </a:pPr>
            <a:r>
              <a:rPr lang="en-GB" dirty="0" smtClean="0"/>
              <a:t>6 - </a:t>
            </a:r>
            <a:r>
              <a:rPr lang="en-GB" dirty="0"/>
              <a:t>Richard E. Rubenstein, When Jesus Became God, p. 83.</a:t>
            </a:r>
          </a:p>
          <a:p>
            <a:pPr marL="0" indent="0">
              <a:buNone/>
            </a:pPr>
            <a:endParaRPr lang="en-GB" dirty="0" smtClean="0"/>
          </a:p>
          <a:p>
            <a:pPr marL="0" indent="0">
              <a:buNone/>
            </a:pPr>
            <a:r>
              <a:rPr lang="en-GB" dirty="0" smtClean="0"/>
              <a:t>7 </a:t>
            </a:r>
            <a:r>
              <a:rPr lang="en-GB" dirty="0"/>
              <a:t>- The New Catholic </a:t>
            </a:r>
            <a:r>
              <a:rPr lang="en-GB" dirty="0" err="1"/>
              <a:t>Encyclopedia</a:t>
            </a:r>
            <a:r>
              <a:rPr lang="en-GB" dirty="0"/>
              <a:t>, 1967, Vol. 1. Arianism, by </a:t>
            </a:r>
            <a:r>
              <a:rPr lang="en-GB" dirty="0" err="1"/>
              <a:t>V.C</a:t>
            </a:r>
            <a:r>
              <a:rPr lang="en-GB" dirty="0"/>
              <a:t>. </a:t>
            </a:r>
            <a:r>
              <a:rPr lang="en-GB" dirty="0" err="1"/>
              <a:t>Declercq</a:t>
            </a:r>
            <a:r>
              <a:rPr lang="en-GB" dirty="0"/>
              <a:t>, p. 793.</a:t>
            </a:r>
          </a:p>
          <a:p>
            <a:pPr marL="0" indent="0">
              <a:buNone/>
            </a:pPr>
            <a:endParaRPr lang="en-GB" dirty="0" smtClean="0"/>
          </a:p>
          <a:p>
            <a:pPr marL="0" indent="0">
              <a:buNone/>
            </a:pPr>
            <a:r>
              <a:rPr lang="en-GB" dirty="0" smtClean="0"/>
              <a:t>8 </a:t>
            </a:r>
            <a:r>
              <a:rPr lang="en-GB" dirty="0"/>
              <a:t>- Catechism of the Catholic Church. Imprimatur </a:t>
            </a:r>
            <a:r>
              <a:rPr lang="en-GB" dirty="0" err="1"/>
              <a:t>Potest</a:t>
            </a:r>
            <a:r>
              <a:rPr lang="en-GB" dirty="0"/>
              <a:t>, Joseph Cardinal Ratzinger. Doubleday, p. </a:t>
            </a:r>
            <a:r>
              <a:rPr lang="en-GB" dirty="0" smtClean="0"/>
              <a:t>72.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Trinity?</a:t>
            </a:r>
            <a:endParaRPr lang="en-GB" dirty="0"/>
          </a:p>
        </p:txBody>
      </p:sp>
      <p:sp>
        <p:nvSpPr>
          <p:cNvPr id="3" name="Content Placeholder 2"/>
          <p:cNvSpPr>
            <a:spLocks noGrp="1"/>
          </p:cNvSpPr>
          <p:nvPr>
            <p:ph idx="1"/>
          </p:nvPr>
        </p:nvSpPr>
        <p:spPr/>
        <p:txBody>
          <a:bodyPr/>
          <a:lstStyle/>
          <a:p>
            <a:pPr>
              <a:buNone/>
            </a:pPr>
            <a:endParaRPr lang="en-GB" dirty="0"/>
          </a:p>
        </p:txBody>
      </p:sp>
      <p:pic>
        <p:nvPicPr>
          <p:cNvPr id="1026" name="Picture 2" descr="C:\Users\Ramsey\Desktop\doctrine-trinity.png"/>
          <p:cNvPicPr>
            <a:picLocks noChangeAspect="1" noChangeArrowheads="1"/>
          </p:cNvPicPr>
          <p:nvPr/>
        </p:nvPicPr>
        <p:blipFill>
          <a:blip r:embed="rId2" cstate="print"/>
          <a:srcRect/>
          <a:stretch>
            <a:fillRect/>
          </a:stretch>
        </p:blipFill>
        <p:spPr bwMode="auto">
          <a:xfrm>
            <a:off x="2267744" y="2060847"/>
            <a:ext cx="4392488" cy="395323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In God’s plan of salvation for mankind, the persons have each taken on different roles:</a:t>
            </a:r>
          </a:p>
          <a:p>
            <a:pPr>
              <a:buNone/>
            </a:pPr>
            <a:endParaRPr lang="en-GB" dirty="0" smtClean="0"/>
          </a:p>
          <a:p>
            <a:pPr>
              <a:buFontTx/>
              <a:buChar char="-"/>
            </a:pPr>
            <a:r>
              <a:rPr lang="en-GB" dirty="0" smtClean="0"/>
              <a:t>The Father sent the Son</a:t>
            </a:r>
            <a:endParaRPr lang="en-GB" dirty="0"/>
          </a:p>
          <a:p>
            <a:pPr>
              <a:buFontTx/>
              <a:buChar char="-"/>
            </a:pPr>
            <a:r>
              <a:rPr lang="en-GB" dirty="0" smtClean="0"/>
              <a:t>The Son redeems us by dying on the cross</a:t>
            </a:r>
          </a:p>
          <a:p>
            <a:pPr>
              <a:buFontTx/>
              <a:buChar char="-"/>
            </a:pPr>
            <a:r>
              <a:rPr lang="en-GB" dirty="0" smtClean="0"/>
              <a:t>The Holy Spirit inspires believers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Incarnation of Jesus</a:t>
            </a:r>
            <a:endParaRPr lang="en-GB" dirty="0"/>
          </a:p>
        </p:txBody>
      </p:sp>
      <p:pic>
        <p:nvPicPr>
          <p:cNvPr id="6" name="Picture 5"/>
          <p:cNvPicPr/>
          <p:nvPr/>
        </p:nvPicPr>
        <p:blipFill>
          <a:blip r:embed="rId2" cstate="print"/>
          <a:srcRect/>
          <a:stretch>
            <a:fillRect/>
          </a:stretch>
        </p:blipFill>
        <p:spPr bwMode="auto">
          <a:xfrm>
            <a:off x="539552" y="1556792"/>
            <a:ext cx="7920880"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Incarnation of Jesus</a:t>
            </a:r>
            <a:endParaRPr lang="en-GB" dirty="0"/>
          </a:p>
        </p:txBody>
      </p:sp>
      <p:sp>
        <p:nvSpPr>
          <p:cNvPr id="3" name="Content Placeholder 2"/>
          <p:cNvSpPr>
            <a:spLocks noGrp="1"/>
          </p:cNvSpPr>
          <p:nvPr>
            <p:ph idx="1"/>
          </p:nvPr>
        </p:nvSpPr>
        <p:spPr/>
        <p:txBody>
          <a:bodyPr>
            <a:normAutofit/>
          </a:bodyPr>
          <a:lstStyle/>
          <a:p>
            <a:r>
              <a:rPr lang="en-GB" dirty="0" smtClean="0"/>
              <a:t>Thus the Son, Jesus, is now the god-man, he has two natures – one divine, one human.</a:t>
            </a:r>
          </a:p>
          <a:p>
            <a:pPr>
              <a:buNone/>
            </a:pPr>
            <a:endParaRPr lang="en-GB" dirty="0"/>
          </a:p>
          <a:p>
            <a:r>
              <a:rPr lang="en-GB" dirty="0" smtClean="0"/>
              <a:t>Humanity has </a:t>
            </a:r>
            <a:r>
              <a:rPr lang="en-GB" dirty="0"/>
              <a:t>been permanently incorporated </a:t>
            </a:r>
            <a:endParaRPr lang="en-GB" dirty="0" smtClean="0"/>
          </a:p>
          <a:p>
            <a:pPr>
              <a:buNone/>
            </a:pPr>
            <a:r>
              <a:rPr lang="en-GB" dirty="0" smtClean="0"/>
              <a:t>	into the </a:t>
            </a:r>
            <a:r>
              <a:rPr lang="en-GB" dirty="0"/>
              <a:t>Godhead. The Son will forever have an </a:t>
            </a:r>
            <a:r>
              <a:rPr lang="en-GB" dirty="0" smtClean="0"/>
              <a:t>inseparable </a:t>
            </a:r>
            <a:r>
              <a:rPr lang="en-GB" dirty="0"/>
              <a:t>divine and human nature.</a:t>
            </a:r>
          </a:p>
          <a:p>
            <a:pPr>
              <a:buNone/>
            </a:pPr>
            <a:endParaRPr lang="en-GB"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Approach to </a:t>
            </a:r>
            <a:r>
              <a:rPr lang="en-GB" dirty="0"/>
              <a:t>t</a:t>
            </a:r>
            <a:r>
              <a:rPr lang="en-GB" dirty="0" smtClean="0"/>
              <a:t>he Trinity</a:t>
            </a:r>
            <a:endParaRPr lang="en-GB" dirty="0"/>
          </a:p>
        </p:txBody>
      </p:sp>
      <p:sp>
        <p:nvSpPr>
          <p:cNvPr id="3" name="Content Placeholder 2"/>
          <p:cNvSpPr>
            <a:spLocks noGrp="1"/>
          </p:cNvSpPr>
          <p:nvPr>
            <p:ph idx="1"/>
          </p:nvPr>
        </p:nvSpPr>
        <p:spPr/>
        <p:txBody>
          <a:bodyPr>
            <a:normAutofit/>
          </a:bodyPr>
          <a:lstStyle/>
          <a:p>
            <a:pPr marL="514350" indent="-514350"/>
            <a:r>
              <a:rPr lang="en-GB" dirty="0" smtClean="0"/>
              <a:t>Tackle fundamentals rather than specific verses.</a:t>
            </a:r>
          </a:p>
          <a:p>
            <a:pPr marL="514350" indent="-514350"/>
            <a:endParaRPr lang="en-GB" dirty="0" smtClean="0"/>
          </a:p>
          <a:p>
            <a:pPr marL="514350" indent="-514350"/>
            <a:r>
              <a:rPr lang="en-GB" dirty="0" smtClean="0"/>
              <a:t>We can use some </a:t>
            </a:r>
            <a:r>
              <a:rPr lang="en-GB" dirty="0" err="1" smtClean="0"/>
              <a:t>Qur’anic</a:t>
            </a:r>
            <a:r>
              <a:rPr lang="en-GB" dirty="0" smtClean="0"/>
              <a:t> principles as discussion points for </a:t>
            </a:r>
            <a:r>
              <a:rPr lang="en-GB" dirty="0" err="1" smtClean="0"/>
              <a:t>dawah</a:t>
            </a:r>
            <a:r>
              <a:rPr lang="en-GB" dirty="0" smtClean="0"/>
              <a:t>. We will highlight issues with their beliefs and offer them something better, Islam.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a:t>
            </a:r>
            <a:r>
              <a:rPr lang="en-GB" dirty="0"/>
              <a:t>a</a:t>
            </a:r>
            <a:r>
              <a:rPr lang="en-GB" dirty="0" smtClean="0"/>
              <a:t>nd Objectives</a:t>
            </a:r>
            <a:endParaRPr lang="en-GB" dirty="0"/>
          </a:p>
        </p:txBody>
      </p:sp>
      <p:sp>
        <p:nvSpPr>
          <p:cNvPr id="3" name="Content Placeholder 2"/>
          <p:cNvSpPr>
            <a:spLocks noGrp="1"/>
          </p:cNvSpPr>
          <p:nvPr>
            <p:ph idx="1"/>
          </p:nvPr>
        </p:nvSpPr>
        <p:spPr/>
        <p:txBody>
          <a:bodyPr>
            <a:normAutofit/>
          </a:bodyPr>
          <a:lstStyle/>
          <a:p>
            <a:r>
              <a:rPr lang="en-GB" dirty="0" smtClean="0"/>
              <a:t>Focus is on equipping you with the tools needed to tackle the fundamentals of Christianity.</a:t>
            </a:r>
          </a:p>
        </p:txBody>
      </p:sp>
      <p:pic>
        <p:nvPicPr>
          <p:cNvPr id="1026" name="Picture 2" descr="http://www.thailandband.com/istory/story_photo1/show_image.php?filename=6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7384" y="4437112"/>
            <a:ext cx="2605224" cy="224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0697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Principles of Belief</a:t>
            </a:r>
            <a:endParaRPr lang="en-GB" dirty="0"/>
          </a:p>
        </p:txBody>
      </p:sp>
      <p:sp>
        <p:nvSpPr>
          <p:cNvPr id="3" name="Content Placeholder 2"/>
          <p:cNvSpPr>
            <a:spLocks noGrp="1"/>
          </p:cNvSpPr>
          <p:nvPr>
            <p:ph idx="1"/>
          </p:nvPr>
        </p:nvSpPr>
        <p:spPr/>
        <p:txBody>
          <a:bodyPr>
            <a:normAutofit/>
          </a:bodyPr>
          <a:lstStyle/>
          <a:p>
            <a:pPr marL="514350" indent="-514350">
              <a:buNone/>
            </a:pPr>
            <a:r>
              <a:rPr lang="en-GB" dirty="0" smtClean="0"/>
              <a:t>1. The purpose of revelation is guidance.</a:t>
            </a:r>
          </a:p>
          <a:p>
            <a:pPr marL="514350" indent="-514350">
              <a:buAutoNum type="arabicPeriod"/>
            </a:pPr>
            <a:endParaRPr lang="en-GB" dirty="0" smtClean="0"/>
          </a:p>
          <a:p>
            <a:pPr marL="514350" indent="-514350">
              <a:buNone/>
            </a:pPr>
            <a:r>
              <a:rPr lang="en-GB" b="1" i="1" dirty="0" smtClean="0"/>
              <a:t>	“And We have sent down to you the Book as clarification for all things and as guidance...” [16:89]</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Principles of Belief</a:t>
            </a:r>
            <a:endParaRPr lang="en-GB" dirty="0"/>
          </a:p>
        </p:txBody>
      </p:sp>
      <p:sp>
        <p:nvSpPr>
          <p:cNvPr id="3" name="Content Placeholder 2"/>
          <p:cNvSpPr>
            <a:spLocks noGrp="1"/>
          </p:cNvSpPr>
          <p:nvPr>
            <p:ph idx="1"/>
          </p:nvPr>
        </p:nvSpPr>
        <p:spPr/>
        <p:txBody>
          <a:bodyPr>
            <a:normAutofit/>
          </a:bodyPr>
          <a:lstStyle/>
          <a:p>
            <a:pPr>
              <a:buNone/>
            </a:pPr>
            <a:r>
              <a:rPr lang="en-GB" dirty="0" smtClean="0"/>
              <a:t>2. Our beliefs about the unseen should derive from revelation.</a:t>
            </a:r>
          </a:p>
          <a:p>
            <a:pPr>
              <a:buNone/>
            </a:pPr>
            <a:endParaRPr lang="en-GB" dirty="0" smtClean="0"/>
          </a:p>
          <a:p>
            <a:pPr>
              <a:buNone/>
            </a:pPr>
            <a:r>
              <a:rPr lang="en-GB" b="1" i="1" dirty="0" smtClean="0"/>
              <a:t>	That is from the news of the unseen which We  reveal to you, [O Muhammad]. You knew it not, neither you nor your  people, before this... [11:49]</a:t>
            </a:r>
            <a:endParaRPr lang="en-GB" dirty="0" smtClean="0"/>
          </a:p>
        </p:txBody>
      </p:sp>
    </p:spTree>
    <p:extLst>
      <p:ext uri="{BB962C8B-B14F-4D97-AF65-F5344CB8AC3E}">
        <p14:creationId xmlns:p14="http://schemas.microsoft.com/office/powerpoint/2010/main" val="12142962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Principles of Belief</a:t>
            </a:r>
            <a:endParaRPr lang="en-GB" dirty="0"/>
          </a:p>
        </p:txBody>
      </p:sp>
      <p:sp>
        <p:nvSpPr>
          <p:cNvPr id="3" name="Content Placeholder 2"/>
          <p:cNvSpPr>
            <a:spLocks noGrp="1"/>
          </p:cNvSpPr>
          <p:nvPr>
            <p:ph idx="1"/>
          </p:nvPr>
        </p:nvSpPr>
        <p:spPr/>
        <p:txBody>
          <a:bodyPr>
            <a:normAutofit/>
          </a:bodyPr>
          <a:lstStyle/>
          <a:p>
            <a:pPr>
              <a:buNone/>
            </a:pPr>
            <a:r>
              <a:rPr lang="en-GB" dirty="0" smtClean="0"/>
              <a:t>3. Our interpretation of revelation should be consistent.</a:t>
            </a:r>
          </a:p>
          <a:p>
            <a:pPr>
              <a:buNone/>
            </a:pPr>
            <a:endParaRPr lang="en-GB" dirty="0" smtClean="0"/>
          </a:p>
          <a:p>
            <a:pPr>
              <a:buNone/>
            </a:pPr>
            <a:r>
              <a:rPr lang="en-GB" i="1" dirty="0" smtClean="0"/>
              <a:t>	“</a:t>
            </a:r>
            <a:r>
              <a:rPr lang="en-GB" b="1" i="1" dirty="0" smtClean="0"/>
              <a:t>As for those in whose hearts is deviation [from truth], they will follow that of it which is unspecific, seeking discord  and seeking an interpretation [suitable to them]...” [3:7]</a:t>
            </a:r>
          </a:p>
        </p:txBody>
      </p:sp>
    </p:spTree>
    <p:extLst>
      <p:ext uri="{BB962C8B-B14F-4D97-AF65-F5344CB8AC3E}">
        <p14:creationId xmlns:p14="http://schemas.microsoft.com/office/powerpoint/2010/main" val="12142962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Principles of Belief</a:t>
            </a:r>
            <a:endParaRPr lang="en-GB" dirty="0"/>
          </a:p>
        </p:txBody>
      </p:sp>
      <p:sp>
        <p:nvSpPr>
          <p:cNvPr id="3" name="Content Placeholder 2"/>
          <p:cNvSpPr>
            <a:spLocks noGrp="1"/>
          </p:cNvSpPr>
          <p:nvPr>
            <p:ph idx="1"/>
          </p:nvPr>
        </p:nvSpPr>
        <p:spPr/>
        <p:txBody>
          <a:bodyPr>
            <a:normAutofit/>
          </a:bodyPr>
          <a:lstStyle/>
          <a:p>
            <a:pPr>
              <a:buNone/>
            </a:pPr>
            <a:r>
              <a:rPr lang="en-GB" dirty="0" smtClean="0"/>
              <a:t>4. Our interpretation of revelation should not cause contradictions.</a:t>
            </a:r>
          </a:p>
          <a:p>
            <a:pPr>
              <a:buNone/>
            </a:pPr>
            <a:endParaRPr lang="en-GB" dirty="0" smtClean="0"/>
          </a:p>
          <a:p>
            <a:pPr>
              <a:buNone/>
            </a:pPr>
            <a:r>
              <a:rPr lang="en-GB" b="1" i="1" dirty="0" smtClean="0"/>
              <a:t>	“Then do they not reflect upon the Qur'an? If it had been from [any] other than Allah, they would have found within it much contradiction.” [4:82]</a:t>
            </a:r>
          </a:p>
        </p:txBody>
      </p:sp>
    </p:spTree>
    <p:extLst>
      <p:ext uri="{BB962C8B-B14F-4D97-AF65-F5344CB8AC3E}">
        <p14:creationId xmlns:p14="http://schemas.microsoft.com/office/powerpoint/2010/main" val="12142962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Principles of Belief</a:t>
            </a:r>
            <a:endParaRPr lang="en-GB" dirty="0"/>
          </a:p>
        </p:txBody>
      </p:sp>
      <p:sp>
        <p:nvSpPr>
          <p:cNvPr id="3" name="Content Placeholder 2"/>
          <p:cNvSpPr>
            <a:spLocks noGrp="1"/>
          </p:cNvSpPr>
          <p:nvPr>
            <p:ph idx="1"/>
          </p:nvPr>
        </p:nvSpPr>
        <p:spPr/>
        <p:txBody>
          <a:bodyPr>
            <a:normAutofit/>
          </a:bodyPr>
          <a:lstStyle/>
          <a:p>
            <a:pPr>
              <a:buNone/>
            </a:pPr>
            <a:r>
              <a:rPr lang="en-GB" dirty="0" smtClean="0"/>
              <a:t>5. We throw out man made religion.</a:t>
            </a:r>
          </a:p>
          <a:p>
            <a:pPr>
              <a:buNone/>
            </a:pPr>
            <a:endParaRPr lang="en-GB" dirty="0" smtClean="0"/>
          </a:p>
          <a:p>
            <a:pPr>
              <a:buNone/>
            </a:pPr>
            <a:r>
              <a:rPr lang="en-GB" b="1" i="1" dirty="0" smtClean="0"/>
              <a:t>	“And when it is said to them, "Follow what Allah has revealed," they say, "Rather, we will follow that which we found our fathers doing." Even though their fathers understood nothing, nor were they guided?” [2:170]</a:t>
            </a:r>
          </a:p>
        </p:txBody>
      </p:sp>
    </p:spTree>
    <p:extLst>
      <p:ext uri="{BB962C8B-B14F-4D97-AF65-F5344CB8AC3E}">
        <p14:creationId xmlns:p14="http://schemas.microsoft.com/office/powerpoint/2010/main" val="12142962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of Principles</a:t>
            </a:r>
            <a:endParaRPr lang="en-GB" dirty="0"/>
          </a:p>
        </p:txBody>
      </p:sp>
      <p:sp>
        <p:nvSpPr>
          <p:cNvPr id="3" name="Content Placeholder 2"/>
          <p:cNvSpPr>
            <a:spLocks noGrp="1"/>
          </p:cNvSpPr>
          <p:nvPr>
            <p:ph idx="1"/>
          </p:nvPr>
        </p:nvSpPr>
        <p:spPr/>
        <p:txBody>
          <a:bodyPr>
            <a:normAutofit fontScale="85000" lnSpcReduction="20000"/>
          </a:bodyPr>
          <a:lstStyle/>
          <a:p>
            <a:pPr marL="514350" indent="-514350">
              <a:buNone/>
            </a:pPr>
            <a:r>
              <a:rPr lang="en-GB" dirty="0" smtClean="0"/>
              <a:t>1. The purpose of revelation is guidance.</a:t>
            </a:r>
          </a:p>
          <a:p>
            <a:pPr marL="514350" indent="-514350">
              <a:buAutoNum type="arabicPeriod"/>
            </a:pPr>
            <a:endParaRPr lang="en-GB" dirty="0" smtClean="0"/>
          </a:p>
          <a:p>
            <a:pPr>
              <a:buNone/>
            </a:pPr>
            <a:r>
              <a:rPr lang="en-GB" dirty="0" smtClean="0"/>
              <a:t>2. Our beliefs about the unseen should derive from revelation.</a:t>
            </a:r>
          </a:p>
          <a:p>
            <a:pPr>
              <a:buNone/>
            </a:pPr>
            <a:endParaRPr lang="en-GB" dirty="0" smtClean="0"/>
          </a:p>
          <a:p>
            <a:pPr>
              <a:buNone/>
            </a:pPr>
            <a:r>
              <a:rPr lang="en-GB" dirty="0" smtClean="0"/>
              <a:t>3. Our interpretation of revelation should be consistent.</a:t>
            </a:r>
          </a:p>
          <a:p>
            <a:pPr>
              <a:buNone/>
            </a:pPr>
            <a:endParaRPr lang="en-GB" dirty="0" smtClean="0"/>
          </a:p>
          <a:p>
            <a:pPr>
              <a:buNone/>
            </a:pPr>
            <a:r>
              <a:rPr lang="en-GB" dirty="0" smtClean="0"/>
              <a:t>4. Our interpretation of revelation should not cause contradictions.</a:t>
            </a:r>
          </a:p>
          <a:p>
            <a:pPr>
              <a:buNone/>
            </a:pPr>
            <a:endParaRPr lang="en-GB" dirty="0" smtClean="0"/>
          </a:p>
          <a:p>
            <a:pPr>
              <a:buNone/>
            </a:pPr>
            <a:r>
              <a:rPr lang="en-GB" dirty="0" smtClean="0"/>
              <a:t>5. We throw out man made religion.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 #1</a:t>
            </a:r>
            <a:endParaRPr lang="en-GB" dirty="0"/>
          </a:p>
        </p:txBody>
      </p:sp>
      <p:sp>
        <p:nvSpPr>
          <p:cNvPr id="3" name="Content Placeholder 2"/>
          <p:cNvSpPr>
            <a:spLocks noGrp="1"/>
          </p:cNvSpPr>
          <p:nvPr>
            <p:ph idx="1"/>
          </p:nvPr>
        </p:nvSpPr>
        <p:spPr/>
        <p:txBody>
          <a:bodyPr/>
          <a:lstStyle/>
          <a:p>
            <a:pPr algn="ctr">
              <a:buNone/>
            </a:pPr>
            <a:r>
              <a:rPr lang="en-GB" dirty="0" smtClean="0"/>
              <a:t>“The purpose of revelation is guidance”</a:t>
            </a: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t>
            </a:r>
            <a:r>
              <a:rPr lang="en-GB" dirty="0"/>
              <a:t>i</a:t>
            </a:r>
            <a:r>
              <a:rPr lang="en-GB" dirty="0" smtClean="0"/>
              <a:t>s Revelation?</a:t>
            </a:r>
            <a:endParaRPr lang="en-GB" dirty="0"/>
          </a:p>
        </p:txBody>
      </p:sp>
      <p:sp>
        <p:nvSpPr>
          <p:cNvPr id="3" name="Content Placeholder 2"/>
          <p:cNvSpPr>
            <a:spLocks noGrp="1"/>
          </p:cNvSpPr>
          <p:nvPr>
            <p:ph idx="1"/>
          </p:nvPr>
        </p:nvSpPr>
        <p:spPr/>
        <p:txBody>
          <a:bodyPr>
            <a:normAutofit/>
          </a:bodyPr>
          <a:lstStyle/>
          <a:p>
            <a:r>
              <a:rPr lang="en-GB" dirty="0" smtClean="0"/>
              <a:t>Books of God revealed as guidance.</a:t>
            </a:r>
          </a:p>
          <a:p>
            <a:pPr>
              <a:buNone/>
            </a:pPr>
            <a:endParaRPr lang="en-GB" dirty="0" smtClean="0"/>
          </a:p>
          <a:p>
            <a:r>
              <a:rPr lang="en-GB" dirty="0" smtClean="0"/>
              <a:t>If guidance results in confusion (or misguidance) then it defeats the purpose of revelation!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Trinity is a Mystery</a:t>
            </a:r>
            <a:endParaRPr lang="en-GB" dirty="0"/>
          </a:p>
        </p:txBody>
      </p:sp>
      <p:sp>
        <p:nvSpPr>
          <p:cNvPr id="3" name="Content Placeholder 2"/>
          <p:cNvSpPr>
            <a:spLocks noGrp="1"/>
          </p:cNvSpPr>
          <p:nvPr>
            <p:ph idx="1"/>
          </p:nvPr>
        </p:nvSpPr>
        <p:spPr/>
        <p:txBody>
          <a:bodyPr>
            <a:normAutofit/>
          </a:bodyPr>
          <a:lstStyle/>
          <a:p>
            <a:r>
              <a:rPr lang="en-GB" dirty="0" smtClean="0"/>
              <a:t>Many theologians have resigned themselves to classifying the Trinity as a holy mystery. The Catholic Church states the following:</a:t>
            </a:r>
          </a:p>
          <a:p>
            <a:endParaRPr lang="en-GB" dirty="0" smtClean="0"/>
          </a:p>
          <a:p>
            <a:pPr>
              <a:buNone/>
            </a:pPr>
            <a:r>
              <a:rPr lang="en-GB" b="1" dirty="0" smtClean="0"/>
              <a:t>	The mystery of the Most Holy Trinity is the central mystery of Christian faith and life. [1]</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So Confusing?</a:t>
            </a:r>
            <a:endParaRPr lang="en-GB" dirty="0"/>
          </a:p>
        </p:txBody>
      </p:sp>
      <p:sp>
        <p:nvSpPr>
          <p:cNvPr id="3" name="Content Placeholder 2"/>
          <p:cNvSpPr>
            <a:spLocks noGrp="1"/>
          </p:cNvSpPr>
          <p:nvPr>
            <p:ph idx="1"/>
          </p:nvPr>
        </p:nvSpPr>
        <p:spPr/>
        <p:txBody>
          <a:bodyPr/>
          <a:lstStyle/>
          <a:p>
            <a:r>
              <a:rPr lang="en-GB" dirty="0" smtClean="0"/>
              <a:t>The Trinity is inexplicable because Christians </a:t>
            </a:r>
          </a:p>
          <a:p>
            <a:pPr>
              <a:buNone/>
            </a:pPr>
            <a:r>
              <a:rPr lang="en-GB" dirty="0" smtClean="0"/>
              <a:t>	try to put </a:t>
            </a:r>
            <a:r>
              <a:rPr lang="en-GB" dirty="0"/>
              <a:t>a</a:t>
            </a:r>
            <a:r>
              <a:rPr lang="en-GB" dirty="0" smtClean="0"/>
              <a:t> doctrine of “</a:t>
            </a:r>
            <a:r>
              <a:rPr lang="en-GB" dirty="0" err="1" smtClean="0"/>
              <a:t>threeness</a:t>
            </a:r>
            <a:r>
              <a:rPr lang="en-GB" dirty="0" smtClean="0"/>
              <a:t>” into a purely monotheistic context which does not fit.</a:t>
            </a:r>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5868144" y="3356992"/>
            <a:ext cx="3067050" cy="336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a:t>
            </a:r>
            <a:r>
              <a:rPr lang="en-GB" dirty="0"/>
              <a:t>a</a:t>
            </a:r>
            <a:r>
              <a:rPr lang="en-GB" dirty="0" smtClean="0"/>
              <a:t>nd Objectives</a:t>
            </a:r>
            <a:endParaRPr lang="en-GB" dirty="0"/>
          </a:p>
        </p:txBody>
      </p:sp>
      <p:sp>
        <p:nvSpPr>
          <p:cNvPr id="3" name="Content Placeholder 2"/>
          <p:cNvSpPr>
            <a:spLocks noGrp="1"/>
          </p:cNvSpPr>
          <p:nvPr>
            <p:ph idx="1"/>
          </p:nvPr>
        </p:nvSpPr>
        <p:spPr/>
        <p:txBody>
          <a:bodyPr>
            <a:normAutofit/>
          </a:bodyPr>
          <a:lstStyle/>
          <a:p>
            <a:r>
              <a:rPr lang="en-GB" dirty="0" smtClean="0"/>
              <a:t>What you will learn is flexible enough to complement your existing </a:t>
            </a:r>
            <a:r>
              <a:rPr lang="en-GB" dirty="0" err="1" smtClean="0"/>
              <a:t>dawah</a:t>
            </a:r>
            <a:r>
              <a:rPr lang="en-GB" dirty="0" smtClean="0"/>
              <a:t> techniques.</a:t>
            </a:r>
          </a:p>
          <a:p>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Mystery, Yet Essential</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Rejecting any aspect of the doctrine is enough for a Christian to be condemned as a disbeliever.</a:t>
            </a:r>
          </a:p>
          <a:p>
            <a:endParaRPr lang="en-GB" dirty="0"/>
          </a:p>
          <a:p>
            <a:r>
              <a:rPr lang="en-GB" dirty="0" smtClean="0"/>
              <a:t>The evangelical scholar Harold </a:t>
            </a:r>
            <a:r>
              <a:rPr lang="en-GB" dirty="0" err="1" smtClean="0"/>
              <a:t>Lindsell</a:t>
            </a:r>
            <a:r>
              <a:rPr lang="en-GB" dirty="0" smtClean="0"/>
              <a:t> and professor Charles Woodbridge wrote the following:</a:t>
            </a:r>
          </a:p>
          <a:p>
            <a:endParaRPr lang="en-GB" dirty="0" smtClean="0"/>
          </a:p>
          <a:p>
            <a:pPr>
              <a:buNone/>
            </a:pPr>
            <a:r>
              <a:rPr lang="en-GB" b="1" dirty="0" smtClean="0"/>
              <a:t>	“The mind of man cannot fully understand the mystery of the Trinity. He who has tried to understand the mystery fully will lose his mind; but he who would deny the Trinity will lose his soul.” [2]</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Mystery, Yet Essential</a:t>
            </a:r>
            <a:endParaRPr lang="en-GB" dirty="0"/>
          </a:p>
        </p:txBody>
      </p:sp>
      <p:sp>
        <p:nvSpPr>
          <p:cNvPr id="3" name="Content Placeholder 2"/>
          <p:cNvSpPr>
            <a:spLocks noGrp="1"/>
          </p:cNvSpPr>
          <p:nvPr>
            <p:ph idx="1"/>
          </p:nvPr>
        </p:nvSpPr>
        <p:spPr/>
        <p:txBody>
          <a:bodyPr>
            <a:normAutofit/>
          </a:bodyPr>
          <a:lstStyle/>
          <a:p>
            <a:r>
              <a:rPr lang="en-GB" dirty="0" smtClean="0"/>
              <a:t>This shows a fundamental paradox with the doctrine: why would God reveal something that cannot be fully comprehended, and yet tie our salvation to it?</a:t>
            </a:r>
            <a:endParaRPr lang="en-GB" dirty="0"/>
          </a:p>
        </p:txBody>
      </p:sp>
      <p:pic>
        <p:nvPicPr>
          <p:cNvPr id="4" name="Picture 2" descr="C:\Users\###\Desktop\2000px-Achtung.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2237" y="3861048"/>
            <a:ext cx="2459883" cy="2154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8142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Conflicts with Purpose of Revelation</a:t>
            </a:r>
            <a:endParaRPr lang="en-GB" dirty="0"/>
          </a:p>
        </p:txBody>
      </p:sp>
      <p:sp>
        <p:nvSpPr>
          <p:cNvPr id="3" name="Content Placeholder 2"/>
          <p:cNvSpPr>
            <a:spLocks noGrp="1"/>
          </p:cNvSpPr>
          <p:nvPr>
            <p:ph idx="1"/>
          </p:nvPr>
        </p:nvSpPr>
        <p:spPr/>
        <p:txBody>
          <a:bodyPr>
            <a:normAutofit/>
          </a:bodyPr>
          <a:lstStyle/>
          <a:p>
            <a:r>
              <a:rPr lang="en-GB" dirty="0" smtClean="0"/>
              <a:t>What should we make of all this in light of the purpose of revelation?</a:t>
            </a:r>
          </a:p>
          <a:p>
            <a:endParaRPr lang="en-GB" dirty="0"/>
          </a:p>
          <a:p>
            <a:r>
              <a:rPr lang="en-GB" dirty="0" smtClean="0"/>
              <a:t>Revelation is an opening up, an uncovering. The most learned of biblical scholars admit the Trinity is a mystery, which directly conflicts with the very purpose of revelation: guidance.</a:t>
            </a:r>
          </a:p>
          <a:p>
            <a:pPr>
              <a:buNone/>
            </a:pPr>
            <a:endParaRPr lang="en-GB" dirty="0"/>
          </a:p>
        </p:txBody>
      </p:sp>
    </p:spTree>
    <p:extLst>
      <p:ext uri="{BB962C8B-B14F-4D97-AF65-F5344CB8AC3E}">
        <p14:creationId xmlns:p14="http://schemas.microsoft.com/office/powerpoint/2010/main" val="20199699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Tawheed</a:t>
            </a:r>
            <a:endParaRPr lang="en-GB" dirty="0"/>
          </a:p>
        </p:txBody>
      </p:sp>
      <p:sp>
        <p:nvSpPr>
          <p:cNvPr id="3" name="Content Placeholder 2"/>
          <p:cNvSpPr>
            <a:spLocks noGrp="1"/>
          </p:cNvSpPr>
          <p:nvPr>
            <p:ph idx="1"/>
          </p:nvPr>
        </p:nvSpPr>
        <p:spPr/>
        <p:txBody>
          <a:bodyPr>
            <a:normAutofit/>
          </a:bodyPr>
          <a:lstStyle/>
          <a:p>
            <a:r>
              <a:rPr lang="en-GB" dirty="0" smtClean="0"/>
              <a:t>Unlike the Trinity, the concept of God being one distinct and unique personality is easy to grasp by anyone, whether child or adult, from the lay person to the scholar.</a:t>
            </a:r>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Tawheed</a:t>
            </a:r>
            <a:endParaRPr lang="en-GB" dirty="0"/>
          </a:p>
        </p:txBody>
      </p:sp>
      <p:sp>
        <p:nvSpPr>
          <p:cNvPr id="3" name="Content Placeholder 2"/>
          <p:cNvSpPr>
            <a:spLocks noGrp="1"/>
          </p:cNvSpPr>
          <p:nvPr>
            <p:ph idx="1"/>
          </p:nvPr>
        </p:nvSpPr>
        <p:spPr/>
        <p:txBody>
          <a:bodyPr>
            <a:normAutofit lnSpcReduction="10000"/>
          </a:bodyPr>
          <a:lstStyle/>
          <a:p>
            <a:r>
              <a:rPr lang="en-GB" dirty="0" smtClean="0"/>
              <a:t>Let’s examine some reasoning that God gives to explain why Jesus cannot have been divine:</a:t>
            </a:r>
          </a:p>
          <a:p>
            <a:endParaRPr lang="en-GB" dirty="0" smtClean="0"/>
          </a:p>
          <a:p>
            <a:pPr>
              <a:buNone/>
            </a:pPr>
            <a:r>
              <a:rPr lang="en-GB" b="1" dirty="0" smtClean="0"/>
              <a:t>	The Messiah, son of Mary, was not but a messenger; [other] messengers have passed on before him. And his mother was a supporter of truth. They both used to eat food. Look how We make clear to them the signs; then look how they are deluded. [5:75]</a:t>
            </a:r>
            <a:endParaRPr lang="en-GB" dirty="0"/>
          </a:p>
        </p:txBody>
      </p:sp>
    </p:spTree>
    <p:extLst>
      <p:ext uri="{BB962C8B-B14F-4D97-AF65-F5344CB8AC3E}">
        <p14:creationId xmlns:p14="http://schemas.microsoft.com/office/powerpoint/2010/main" val="13541988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Tawheed</a:t>
            </a:r>
            <a:endParaRPr lang="en-GB" dirty="0"/>
          </a:p>
        </p:txBody>
      </p:sp>
      <p:sp>
        <p:nvSpPr>
          <p:cNvPr id="3" name="Content Placeholder 2"/>
          <p:cNvSpPr>
            <a:spLocks noGrp="1"/>
          </p:cNvSpPr>
          <p:nvPr>
            <p:ph idx="1"/>
          </p:nvPr>
        </p:nvSpPr>
        <p:spPr/>
        <p:txBody>
          <a:bodyPr>
            <a:normAutofit/>
          </a:bodyPr>
          <a:lstStyle/>
          <a:p>
            <a:r>
              <a:rPr lang="en-GB" dirty="0" smtClean="0"/>
              <a:t>Notice how God refers to Jesus as “son of Mary”. This phrase is repeated throughout the Qur’an and reinforces the idea that he is a very human messenger and not divine.</a:t>
            </a:r>
          </a:p>
          <a:p>
            <a:endParaRPr lang="en-GB" dirty="0"/>
          </a:p>
          <a:p>
            <a:r>
              <a:rPr lang="en-GB" dirty="0" smtClean="0"/>
              <a:t>The mention of Jesus eating food is a simple but profound point, anything that needs sustenance cannot be God.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Tawheed</a:t>
            </a:r>
            <a:endParaRPr lang="en-GB" dirty="0"/>
          </a:p>
        </p:txBody>
      </p:sp>
      <p:sp>
        <p:nvSpPr>
          <p:cNvPr id="3" name="Content Placeholder 2"/>
          <p:cNvSpPr>
            <a:spLocks noGrp="1"/>
          </p:cNvSpPr>
          <p:nvPr>
            <p:ph idx="1"/>
          </p:nvPr>
        </p:nvSpPr>
        <p:spPr/>
        <p:txBody>
          <a:bodyPr>
            <a:normAutofit/>
          </a:bodyPr>
          <a:lstStyle/>
          <a:p>
            <a:r>
              <a:rPr lang="en-GB" dirty="0" smtClean="0"/>
              <a:t>The Qur’an doesn’t rely on complicated arguments when addressing its reader, it is accessible to anyone regardless of age, intelligence and social background.</a:t>
            </a:r>
            <a:endParaRPr lang="en-GB" dirty="0"/>
          </a:p>
        </p:txBody>
      </p:sp>
    </p:spTree>
    <p:extLst>
      <p:ext uri="{BB962C8B-B14F-4D97-AF65-F5344CB8AC3E}">
        <p14:creationId xmlns:p14="http://schemas.microsoft.com/office/powerpoint/2010/main" val="28980608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Trinity</a:t>
            </a:r>
            <a:endParaRPr lang="en-GB" dirty="0"/>
          </a:p>
        </p:txBody>
      </p:sp>
      <p:sp>
        <p:nvSpPr>
          <p:cNvPr id="3" name="Content Placeholder 2"/>
          <p:cNvSpPr>
            <a:spLocks noGrp="1"/>
          </p:cNvSpPr>
          <p:nvPr>
            <p:ph idx="1"/>
          </p:nvPr>
        </p:nvSpPr>
        <p:spPr/>
        <p:txBody>
          <a:bodyPr>
            <a:normAutofit/>
          </a:bodyPr>
          <a:lstStyle/>
          <a:p>
            <a:r>
              <a:rPr lang="en-GB" sz="2800" dirty="0" smtClean="0"/>
              <a:t>This is the opposite of the situation with Trinitarians. They are in the awkward position of having to believe in something that cannot be comprehended, which creates tension between the heart and mind. Thus they can never truly be at peace.</a:t>
            </a:r>
          </a:p>
        </p:txBody>
      </p:sp>
      <p:pic>
        <p:nvPicPr>
          <p:cNvPr id="2050" name="Picture 2" descr="C:\Users\###\Desktop\1337256000000.cached_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3933056"/>
            <a:ext cx="4060972" cy="270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5471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Tawheed</a:t>
            </a:r>
            <a:endParaRPr lang="en-GB" dirty="0"/>
          </a:p>
        </p:txBody>
      </p:sp>
      <p:sp>
        <p:nvSpPr>
          <p:cNvPr id="3" name="Content Placeholder 2"/>
          <p:cNvSpPr>
            <a:spLocks noGrp="1"/>
          </p:cNvSpPr>
          <p:nvPr>
            <p:ph idx="1"/>
          </p:nvPr>
        </p:nvSpPr>
        <p:spPr/>
        <p:txBody>
          <a:bodyPr>
            <a:normAutofit/>
          </a:bodyPr>
          <a:lstStyle/>
          <a:p>
            <a:r>
              <a:rPr lang="en-GB" dirty="0" err="1" smtClean="0"/>
              <a:t>Tawheed</a:t>
            </a:r>
            <a:r>
              <a:rPr lang="en-GB" dirty="0" smtClean="0"/>
              <a:t>, the pillar of Islam, is something that can be grasped by anyone. The believing Muslim has an inner peace that the Trinitarian cannot attain.</a:t>
            </a:r>
          </a:p>
        </p:txBody>
      </p:sp>
      <p:pic>
        <p:nvPicPr>
          <p:cNvPr id="3074" name="Picture 2" descr="C:\Users\###\Desktop\cuore-test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3573016"/>
            <a:ext cx="5159248" cy="3008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7287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Tawheed</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It’s interesting that one of the root meanings of the Arabic word ‘Islam’ is in fact “peace” – in essence Islam means “the attainment of peace by submitting to our Creator”.</a:t>
            </a:r>
          </a:p>
          <a:p>
            <a:endParaRPr lang="en-GB" dirty="0"/>
          </a:p>
          <a:p>
            <a:r>
              <a:rPr lang="en-GB" dirty="0" smtClean="0"/>
              <a:t>The Qur’an describes this peace that Muslims have when they remember God:</a:t>
            </a:r>
          </a:p>
          <a:p>
            <a:endParaRPr lang="en-GB" dirty="0" smtClean="0"/>
          </a:p>
          <a:p>
            <a:pPr>
              <a:buNone/>
            </a:pPr>
            <a:r>
              <a:rPr lang="en-GB" b="1" dirty="0" smtClean="0"/>
              <a:t>	Verily, in the remembrance of Allah do hearts find rest [13:28]</a:t>
            </a:r>
            <a:endParaRPr lang="en-GB" dirty="0" smtClean="0"/>
          </a:p>
          <a:p>
            <a:pPr>
              <a:buNone/>
            </a:pPr>
            <a:endParaRPr lang="en-GB" dirty="0"/>
          </a:p>
        </p:txBody>
      </p:sp>
    </p:spTree>
    <p:extLst>
      <p:ext uri="{BB962C8B-B14F-4D97-AF65-F5344CB8AC3E}">
        <p14:creationId xmlns:p14="http://schemas.microsoft.com/office/powerpoint/2010/main" val="1366728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a:t>
            </a:r>
            <a:r>
              <a:rPr lang="en-GB" dirty="0"/>
              <a:t>a</a:t>
            </a:r>
            <a:r>
              <a:rPr lang="en-GB" dirty="0" smtClean="0"/>
              <a:t>nd Objectives</a:t>
            </a:r>
            <a:endParaRPr lang="en-GB" dirty="0"/>
          </a:p>
        </p:txBody>
      </p:sp>
      <p:sp>
        <p:nvSpPr>
          <p:cNvPr id="3" name="Content Placeholder 2"/>
          <p:cNvSpPr>
            <a:spLocks noGrp="1"/>
          </p:cNvSpPr>
          <p:nvPr>
            <p:ph idx="1"/>
          </p:nvPr>
        </p:nvSpPr>
        <p:spPr/>
        <p:txBody>
          <a:bodyPr>
            <a:normAutofit/>
          </a:bodyPr>
          <a:lstStyle/>
          <a:p>
            <a:r>
              <a:rPr lang="en-GB" dirty="0" smtClean="0"/>
              <a:t>Move away from an over-reliance on the memorisation of Bible verses and instead will give you a firm grasp of the theology that underpins Christianity, </a:t>
            </a:r>
            <a:r>
              <a:rPr lang="en-GB" dirty="0" err="1" smtClean="0"/>
              <a:t>insha’Allah</a:t>
            </a:r>
            <a:r>
              <a:rPr lang="en-GB" dirty="0" smtClean="0"/>
              <a:t>.</a:t>
            </a:r>
          </a:p>
          <a:p>
            <a:endParaRPr lang="en-GB"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Principles Progress</a:t>
            </a:r>
            <a:endParaRPr lang="en-GB" dirty="0"/>
          </a:p>
        </p:txBody>
      </p:sp>
      <p:sp>
        <p:nvSpPr>
          <p:cNvPr id="3" name="Content Placeholder 2"/>
          <p:cNvSpPr>
            <a:spLocks noGrp="1"/>
          </p:cNvSpPr>
          <p:nvPr>
            <p:ph idx="1"/>
          </p:nvPr>
        </p:nvSpPr>
        <p:spPr/>
        <p:txBody>
          <a:bodyPr>
            <a:normAutofit fontScale="85000" lnSpcReduction="20000"/>
          </a:bodyPr>
          <a:lstStyle/>
          <a:p>
            <a:pPr marL="514350" indent="-514350">
              <a:buNone/>
            </a:pPr>
            <a:r>
              <a:rPr lang="en-GB" dirty="0" smtClean="0"/>
              <a:t>1. The purpose of revelation is guidance.</a:t>
            </a:r>
          </a:p>
          <a:p>
            <a:pPr marL="514350" indent="-514350">
              <a:buAutoNum type="arabicPeriod"/>
            </a:pPr>
            <a:endParaRPr lang="en-GB" dirty="0" smtClean="0"/>
          </a:p>
          <a:p>
            <a:pPr>
              <a:buNone/>
            </a:pPr>
            <a:r>
              <a:rPr lang="en-GB" dirty="0" smtClean="0"/>
              <a:t>2. Our beliefs about the unseen should derive from revelation.</a:t>
            </a:r>
          </a:p>
          <a:p>
            <a:pPr>
              <a:buNone/>
            </a:pPr>
            <a:endParaRPr lang="en-GB" dirty="0" smtClean="0"/>
          </a:p>
          <a:p>
            <a:pPr>
              <a:buNone/>
            </a:pPr>
            <a:r>
              <a:rPr lang="en-GB" dirty="0" smtClean="0"/>
              <a:t>3. Our interpretation of revelation should be consistent.</a:t>
            </a:r>
          </a:p>
          <a:p>
            <a:pPr>
              <a:buNone/>
            </a:pPr>
            <a:endParaRPr lang="en-GB" dirty="0" smtClean="0"/>
          </a:p>
          <a:p>
            <a:pPr>
              <a:buNone/>
            </a:pPr>
            <a:r>
              <a:rPr lang="en-GB" dirty="0" smtClean="0"/>
              <a:t>4. Our interpretation of revelation should not cause contradictions.</a:t>
            </a:r>
          </a:p>
          <a:p>
            <a:pPr>
              <a:buNone/>
            </a:pPr>
            <a:endParaRPr lang="en-GB" dirty="0" smtClean="0"/>
          </a:p>
          <a:p>
            <a:pPr>
              <a:buNone/>
            </a:pPr>
            <a:r>
              <a:rPr lang="en-GB" dirty="0" smtClean="0"/>
              <a:t>5. We throw out man made religion.</a:t>
            </a:r>
          </a:p>
        </p:txBody>
      </p:sp>
      <p:pic>
        <p:nvPicPr>
          <p:cNvPr id="1026" name="Picture 2" descr="C:\Users\###\Desktop\Ti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84784"/>
            <a:ext cx="649287" cy="6183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 #2</a:t>
            </a:r>
            <a:endParaRPr lang="en-GB" dirty="0"/>
          </a:p>
        </p:txBody>
      </p:sp>
      <p:sp>
        <p:nvSpPr>
          <p:cNvPr id="3" name="Content Placeholder 2"/>
          <p:cNvSpPr>
            <a:spLocks noGrp="1"/>
          </p:cNvSpPr>
          <p:nvPr>
            <p:ph idx="1"/>
          </p:nvPr>
        </p:nvSpPr>
        <p:spPr/>
        <p:txBody>
          <a:bodyPr/>
          <a:lstStyle/>
          <a:p>
            <a:pPr algn="ctr">
              <a:buNone/>
            </a:pPr>
            <a:r>
              <a:rPr lang="en-GB" dirty="0" smtClean="0"/>
              <a:t>“Our beliefs about the unseen should derive </a:t>
            </a:r>
          </a:p>
          <a:p>
            <a:pPr algn="ctr">
              <a:buNone/>
            </a:pPr>
            <a:r>
              <a:rPr lang="en-GB" dirty="0" smtClean="0"/>
              <a:t>from revelation”</a:t>
            </a:r>
            <a:endParaRPr lang="en-GB"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Trinity mentioned by name?</a:t>
            </a:r>
            <a:endParaRPr lang="en-GB" dirty="0"/>
          </a:p>
        </p:txBody>
      </p:sp>
      <p:sp>
        <p:nvSpPr>
          <p:cNvPr id="3" name="Content Placeholder 2"/>
          <p:cNvSpPr>
            <a:spLocks noGrp="1"/>
          </p:cNvSpPr>
          <p:nvPr>
            <p:ph idx="1"/>
          </p:nvPr>
        </p:nvSpPr>
        <p:spPr/>
        <p:txBody>
          <a:bodyPr>
            <a:normAutofit/>
          </a:bodyPr>
          <a:lstStyle/>
          <a:p>
            <a:r>
              <a:rPr lang="en-GB" dirty="0" smtClean="0"/>
              <a:t>The term ‘trinity’ is not found anywhere in the Bible. Such terminology appears only in the writings of Church fathers much later.</a:t>
            </a:r>
            <a:endParaRPr lang="en-GB" dirty="0"/>
          </a:p>
        </p:txBody>
      </p:sp>
      <p:pic>
        <p:nvPicPr>
          <p:cNvPr id="4098" name="Picture 2" descr="C:\Users\###\Desktop\544210377_1703fc8a3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77072"/>
            <a:ext cx="4222152" cy="28103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Trinity mentioned by name?</a:t>
            </a:r>
            <a:endParaRPr lang="en-GB" dirty="0"/>
          </a:p>
        </p:txBody>
      </p:sp>
      <p:sp>
        <p:nvSpPr>
          <p:cNvPr id="3" name="Content Placeholder 2"/>
          <p:cNvSpPr>
            <a:spLocks noGrp="1"/>
          </p:cNvSpPr>
          <p:nvPr>
            <p:ph idx="1"/>
          </p:nvPr>
        </p:nvSpPr>
        <p:spPr/>
        <p:txBody>
          <a:bodyPr>
            <a:normAutofit lnSpcReduction="10000"/>
          </a:bodyPr>
          <a:lstStyle/>
          <a:p>
            <a:r>
              <a:rPr lang="en-GB" dirty="0" smtClean="0"/>
              <a:t>The position of the Roman Catholic Church is that the term ‘trinity’ was first mentioned late into the second century:</a:t>
            </a:r>
          </a:p>
          <a:p>
            <a:endParaRPr lang="en-GB" dirty="0" smtClean="0"/>
          </a:p>
          <a:p>
            <a:pPr>
              <a:buNone/>
            </a:pPr>
            <a:r>
              <a:rPr lang="en-GB" b="1" dirty="0" smtClean="0"/>
              <a:t>	In Scripture there is as yet no single term by which the Three Divine Persons are denoted together…The word </a:t>
            </a:r>
            <a:r>
              <a:rPr lang="en-GB" b="1" dirty="0" err="1" smtClean="0"/>
              <a:t>trias</a:t>
            </a:r>
            <a:r>
              <a:rPr lang="en-GB" b="1" dirty="0" smtClean="0"/>
              <a:t> (of which the Latin </a:t>
            </a:r>
            <a:r>
              <a:rPr lang="en-GB" b="1" dirty="0" err="1" smtClean="0"/>
              <a:t>trinitas</a:t>
            </a:r>
            <a:r>
              <a:rPr lang="en-GB" b="1" dirty="0" smtClean="0"/>
              <a:t> is a translation) is first found in </a:t>
            </a:r>
            <a:r>
              <a:rPr lang="en-GB" b="1" dirty="0" err="1" smtClean="0"/>
              <a:t>Theophilus</a:t>
            </a:r>
            <a:r>
              <a:rPr lang="en-GB" b="1" dirty="0" smtClean="0"/>
              <a:t> of Antioch about A.D. 180… [3]</a:t>
            </a:r>
            <a:endParaRPr lang="en-GB" dirty="0" smtClean="0"/>
          </a:p>
          <a:p>
            <a:pPr>
              <a:buNone/>
            </a:pPr>
            <a:endParaRPr lang="en-GB" dirty="0"/>
          </a:p>
        </p:txBody>
      </p:sp>
    </p:spTree>
    <p:extLst>
      <p:ext uri="{BB962C8B-B14F-4D97-AF65-F5344CB8AC3E}">
        <p14:creationId xmlns:p14="http://schemas.microsoft.com/office/powerpoint/2010/main" val="12466333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Fabrications in the New Testament</a:t>
            </a:r>
            <a:endParaRPr lang="en-GB" dirty="0"/>
          </a:p>
        </p:txBody>
      </p:sp>
      <p:sp>
        <p:nvSpPr>
          <p:cNvPr id="3" name="Content Placeholder 2"/>
          <p:cNvSpPr>
            <a:spLocks noGrp="1"/>
          </p:cNvSpPr>
          <p:nvPr>
            <p:ph idx="1"/>
          </p:nvPr>
        </p:nvSpPr>
        <p:spPr/>
        <p:txBody>
          <a:bodyPr/>
          <a:lstStyle/>
          <a:p>
            <a:r>
              <a:rPr lang="en-GB" dirty="0" smtClean="0"/>
              <a:t>Now, there is a mention of “</a:t>
            </a:r>
            <a:r>
              <a:rPr lang="en-GB" dirty="0" err="1" smtClean="0"/>
              <a:t>threeness</a:t>
            </a:r>
            <a:r>
              <a:rPr lang="en-GB" dirty="0" smtClean="0"/>
              <a:t>” in some versions of the Bible in a verse known as the </a:t>
            </a:r>
            <a:r>
              <a:rPr lang="en-GB" dirty="0" err="1" smtClean="0"/>
              <a:t>Johannine</a:t>
            </a:r>
            <a:r>
              <a:rPr lang="en-GB" dirty="0" smtClean="0"/>
              <a:t> Comma:</a:t>
            </a:r>
          </a:p>
          <a:p>
            <a:pPr>
              <a:buNone/>
            </a:pPr>
            <a:endParaRPr lang="en-GB" b="1" dirty="0" smtClean="0"/>
          </a:p>
          <a:p>
            <a:pPr>
              <a:buNone/>
            </a:pPr>
            <a:r>
              <a:rPr lang="en-GB" b="1" dirty="0" smtClean="0"/>
              <a:t>	“For there are three that bear record in heaven, the father, the word, and the Holy Ghost: and these three are one” [1 John 5:7]</a:t>
            </a:r>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Fabrications in the New Testament</a:t>
            </a:r>
            <a:endParaRPr lang="en-GB" dirty="0"/>
          </a:p>
        </p:txBody>
      </p:sp>
      <p:sp>
        <p:nvSpPr>
          <p:cNvPr id="3" name="Content Placeholder 2"/>
          <p:cNvSpPr>
            <a:spLocks noGrp="1"/>
          </p:cNvSpPr>
          <p:nvPr>
            <p:ph idx="1"/>
          </p:nvPr>
        </p:nvSpPr>
        <p:spPr/>
        <p:txBody>
          <a:bodyPr/>
          <a:lstStyle/>
          <a:p>
            <a:r>
              <a:rPr lang="en-GB" dirty="0" smtClean="0"/>
              <a:t>This verse used to be in all Bibles; however modern versions such as the Revised Standard Version (RSV) and New International Version (NIV) have removed it.</a:t>
            </a:r>
          </a:p>
          <a:p>
            <a:pPr>
              <a:buNone/>
            </a:pPr>
            <a:endParaRPr lang="en-GB"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Fabrications in the New Testament</a:t>
            </a:r>
            <a:endParaRPr lang="en-GB" dirty="0"/>
          </a:p>
        </p:txBody>
      </p:sp>
      <p:pic>
        <p:nvPicPr>
          <p:cNvPr id="4" name="Content Placeholder 3" descr="C:\Users\Ramsey\Desktop\1 Jhon 5-7.png"/>
          <p:cNvPicPr>
            <a:picLocks noGrp="1"/>
          </p:cNvPicPr>
          <p:nvPr>
            <p:ph idx="1"/>
          </p:nvPr>
        </p:nvPicPr>
        <p:blipFill>
          <a:blip r:embed="rId2" cstate="print"/>
          <a:srcRect/>
          <a:stretch>
            <a:fillRect/>
          </a:stretch>
        </p:blipFill>
        <p:spPr bwMode="auto">
          <a:xfrm>
            <a:off x="323528" y="1844824"/>
            <a:ext cx="8496944"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Fabrications in the New Testament</a:t>
            </a:r>
            <a:endParaRPr lang="en-GB" dirty="0"/>
          </a:p>
        </p:txBody>
      </p:sp>
      <p:sp>
        <p:nvSpPr>
          <p:cNvPr id="3" name="Content Placeholder 2"/>
          <p:cNvSpPr>
            <a:spLocks noGrp="1"/>
          </p:cNvSpPr>
          <p:nvPr>
            <p:ph idx="1"/>
          </p:nvPr>
        </p:nvSpPr>
        <p:spPr/>
        <p:txBody>
          <a:bodyPr>
            <a:normAutofit/>
          </a:bodyPr>
          <a:lstStyle/>
          <a:p>
            <a:r>
              <a:rPr lang="en-GB" dirty="0" smtClean="0"/>
              <a:t>Here is the a footnote from the NIV regarding this verse:</a:t>
            </a:r>
          </a:p>
          <a:p>
            <a:endParaRPr lang="en-GB" dirty="0" smtClean="0"/>
          </a:p>
          <a:p>
            <a:pPr>
              <a:buNone/>
            </a:pPr>
            <a:r>
              <a:rPr lang="en-GB" b="1" dirty="0" smtClean="0"/>
              <a:t>	Late manuscripts of the Vulgate testify in heaven: the Father, the Word and the Holy Spirit, and these three are one (not found in any Greek manuscript before the sixteenth century)</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Fabrications in the New Testament</a:t>
            </a:r>
            <a:endParaRPr lang="en-GB" dirty="0"/>
          </a:p>
        </p:txBody>
      </p:sp>
      <p:sp>
        <p:nvSpPr>
          <p:cNvPr id="3" name="Content Placeholder 2"/>
          <p:cNvSpPr>
            <a:spLocks noGrp="1"/>
          </p:cNvSpPr>
          <p:nvPr>
            <p:ph idx="1"/>
          </p:nvPr>
        </p:nvSpPr>
        <p:spPr/>
        <p:txBody>
          <a:bodyPr>
            <a:normAutofit/>
          </a:bodyPr>
          <a:lstStyle/>
          <a:p>
            <a:r>
              <a:rPr lang="en-GB" dirty="0" smtClean="0"/>
              <a:t>In other words, it is a fabricated verse that was inserted into the New Testament over 1,500 years after Jesus.</a:t>
            </a:r>
          </a:p>
        </p:txBody>
      </p:sp>
    </p:spTree>
    <p:extLst>
      <p:ext uri="{BB962C8B-B14F-4D97-AF65-F5344CB8AC3E}">
        <p14:creationId xmlns:p14="http://schemas.microsoft.com/office/powerpoint/2010/main" val="42717683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Fabrications in the New Testament</a:t>
            </a:r>
            <a:endParaRPr lang="en-GB" dirty="0"/>
          </a:p>
        </p:txBody>
      </p:sp>
      <p:sp>
        <p:nvSpPr>
          <p:cNvPr id="3" name="Content Placeholder 2"/>
          <p:cNvSpPr>
            <a:spLocks noGrp="1"/>
          </p:cNvSpPr>
          <p:nvPr>
            <p:ph idx="1"/>
          </p:nvPr>
        </p:nvSpPr>
        <p:spPr/>
        <p:txBody>
          <a:bodyPr>
            <a:normAutofit/>
          </a:bodyPr>
          <a:lstStyle/>
          <a:p>
            <a:r>
              <a:rPr lang="en-GB" dirty="0" smtClean="0"/>
              <a:t>Trinitarians should reflect on this point: why is the only explicit mention of God being three, a later fabrication?</a:t>
            </a:r>
          </a:p>
        </p:txBody>
      </p:sp>
      <p:pic>
        <p:nvPicPr>
          <p:cNvPr id="5122" name="Picture 2" descr="C:\Users\###\Desktop\2000px-Achtung.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2237" y="3861048"/>
            <a:ext cx="2459883" cy="2154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053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Christianity?</a:t>
            </a:r>
            <a:endParaRPr lang="en-GB" dirty="0"/>
          </a:p>
        </p:txBody>
      </p:sp>
      <p:sp>
        <p:nvSpPr>
          <p:cNvPr id="3" name="Content Placeholder 2"/>
          <p:cNvSpPr>
            <a:spLocks noGrp="1"/>
          </p:cNvSpPr>
          <p:nvPr>
            <p:ph idx="1"/>
          </p:nvPr>
        </p:nvSpPr>
        <p:spPr/>
        <p:txBody>
          <a:bodyPr>
            <a:normAutofit/>
          </a:bodyPr>
          <a:lstStyle/>
          <a:p>
            <a:r>
              <a:rPr lang="en-GB" dirty="0" smtClean="0"/>
              <a:t>How would you summarise Christian belief in a few short sentences?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Fabrications in the New Testament</a:t>
            </a:r>
            <a:endParaRPr lang="en-GB" dirty="0"/>
          </a:p>
        </p:txBody>
      </p:sp>
      <p:sp>
        <p:nvSpPr>
          <p:cNvPr id="3" name="Content Placeholder 2"/>
          <p:cNvSpPr>
            <a:spLocks noGrp="1"/>
          </p:cNvSpPr>
          <p:nvPr>
            <p:ph idx="1"/>
          </p:nvPr>
        </p:nvSpPr>
        <p:spPr/>
        <p:txBody>
          <a:bodyPr>
            <a:normAutofit/>
          </a:bodyPr>
          <a:lstStyle/>
          <a:p>
            <a:r>
              <a:rPr lang="en-GB" dirty="0" smtClean="0"/>
              <a:t>Clearly, it had to be inserted into the Bible to lend support for the doctrine because it is unbiblical.</a:t>
            </a:r>
          </a:p>
          <a:p>
            <a:endParaRPr lang="en-GB" dirty="0"/>
          </a:p>
        </p:txBody>
      </p:sp>
    </p:spTree>
    <p:extLst>
      <p:ext uri="{BB962C8B-B14F-4D97-AF65-F5344CB8AC3E}">
        <p14:creationId xmlns:p14="http://schemas.microsoft.com/office/powerpoint/2010/main" val="12270539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Is Trinity Concept Present?</a:t>
            </a:r>
            <a:endParaRPr lang="en-GB" dirty="0"/>
          </a:p>
        </p:txBody>
      </p:sp>
      <p:sp>
        <p:nvSpPr>
          <p:cNvPr id="3" name="Content Placeholder 2"/>
          <p:cNvSpPr>
            <a:spLocks noGrp="1"/>
          </p:cNvSpPr>
          <p:nvPr>
            <p:ph idx="1"/>
          </p:nvPr>
        </p:nvSpPr>
        <p:spPr/>
        <p:txBody>
          <a:bodyPr/>
          <a:lstStyle/>
          <a:p>
            <a:r>
              <a:rPr lang="en-GB" dirty="0" smtClean="0"/>
              <a:t>Trinitarians may try to argue that although there isn’t any mention of the word ‘trinity’ in the Bible, the concept is present throughout scripture.</a:t>
            </a:r>
            <a:endParaRPr lang="en-GB"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Trinity Concept Present?</a:t>
            </a:r>
            <a:endParaRPr lang="en-GB" dirty="0"/>
          </a:p>
        </p:txBody>
      </p:sp>
      <p:sp>
        <p:nvSpPr>
          <p:cNvPr id="3" name="Content Placeholder 2"/>
          <p:cNvSpPr>
            <a:spLocks noGrp="1"/>
          </p:cNvSpPr>
          <p:nvPr>
            <p:ph idx="1"/>
          </p:nvPr>
        </p:nvSpPr>
        <p:spPr/>
        <p:txBody>
          <a:bodyPr/>
          <a:lstStyle/>
          <a:p>
            <a:r>
              <a:rPr lang="en-GB" dirty="0" smtClean="0"/>
              <a:t>Let’s look at some examples of proof texts that are commonly put forward by Trinitarians…</a:t>
            </a:r>
            <a:endParaRPr lang="en-GB"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Is Trinity Concept Present?</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What do you think, are these valid proofs for the Trinity:</a:t>
            </a:r>
            <a:r>
              <a:rPr lang="en-GB" b="1" dirty="0" smtClean="0"/>
              <a:t>	</a:t>
            </a:r>
          </a:p>
          <a:p>
            <a:pPr>
              <a:buNone/>
            </a:pPr>
            <a:endParaRPr lang="en-GB" b="1" dirty="0" smtClean="0"/>
          </a:p>
          <a:p>
            <a:pPr>
              <a:buNone/>
            </a:pPr>
            <a:r>
              <a:rPr lang="en-GB" b="1" dirty="0" smtClean="0"/>
              <a:t>	In the beginning was the Word, and the Word was with God, and the Word was God. [John 1:1]</a:t>
            </a:r>
            <a:endParaRPr lang="en-GB" dirty="0" smtClean="0"/>
          </a:p>
          <a:p>
            <a:pPr>
              <a:buNone/>
            </a:pPr>
            <a:r>
              <a:rPr lang="en-GB" b="1" dirty="0" smtClean="0"/>
              <a:t>	</a:t>
            </a:r>
          </a:p>
          <a:p>
            <a:pPr>
              <a:buNone/>
            </a:pPr>
            <a:r>
              <a:rPr lang="en-GB" b="1" dirty="0" smtClean="0"/>
              <a:t>	For in him [Jesus] </a:t>
            </a:r>
            <a:r>
              <a:rPr lang="en-GB" b="1" dirty="0" err="1" smtClean="0"/>
              <a:t>dwelleth</a:t>
            </a:r>
            <a:r>
              <a:rPr lang="en-GB" b="1" dirty="0" smtClean="0"/>
              <a:t> all the fullness of the Godhead bodily. [Colossians 2:9]</a:t>
            </a:r>
          </a:p>
          <a:p>
            <a:pPr>
              <a:buNone/>
            </a:pPr>
            <a:endParaRPr lang="en-GB" b="1" dirty="0" smtClean="0"/>
          </a:p>
          <a:p>
            <a:pPr>
              <a:buNone/>
            </a:pPr>
            <a:r>
              <a:rPr lang="en-GB" dirty="0" smtClean="0"/>
              <a:t>	</a:t>
            </a:r>
            <a:r>
              <a:rPr lang="en-GB" b="1" dirty="0" smtClean="0"/>
              <a:t>Therefore go and make disciples of all nations, baptizing them in the name of the Father and of the Son and of the Holy Spirit [Matthew 28:19]</a:t>
            </a:r>
          </a:p>
          <a:p>
            <a:pPr>
              <a:buNone/>
            </a:pPr>
            <a:endParaRPr lang="en-GB" b="1"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Refuting Trinity “Proof Texts”</a:t>
            </a:r>
            <a:endParaRPr lang="en-GB" dirty="0"/>
          </a:p>
        </p:txBody>
      </p:sp>
      <p:sp>
        <p:nvSpPr>
          <p:cNvPr id="3" name="Content Placeholder 2"/>
          <p:cNvSpPr>
            <a:spLocks noGrp="1"/>
          </p:cNvSpPr>
          <p:nvPr>
            <p:ph idx="1"/>
          </p:nvPr>
        </p:nvSpPr>
        <p:spPr/>
        <p:txBody>
          <a:bodyPr/>
          <a:lstStyle/>
          <a:p>
            <a:r>
              <a:rPr lang="en-GB" dirty="0" smtClean="0"/>
              <a:t>There are simple techniques you can use to refute any claim of a Trinity proof text…</a:t>
            </a:r>
            <a:endParaRPr lang="en-GB"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Refuting Trinity “Proof Texts”</a:t>
            </a:r>
            <a:endParaRPr lang="en-GB" dirty="0"/>
          </a:p>
        </p:txBody>
      </p:sp>
      <p:sp>
        <p:nvSpPr>
          <p:cNvPr id="3" name="Content Placeholder 2"/>
          <p:cNvSpPr>
            <a:spLocks noGrp="1"/>
          </p:cNvSpPr>
          <p:nvPr>
            <p:ph idx="1"/>
          </p:nvPr>
        </p:nvSpPr>
        <p:spPr/>
        <p:txBody>
          <a:bodyPr>
            <a:normAutofit/>
          </a:bodyPr>
          <a:lstStyle/>
          <a:p>
            <a:pPr marL="514350" indent="-514350">
              <a:buAutoNum type="arabicPeriod"/>
            </a:pPr>
            <a:r>
              <a:rPr lang="en-GB" dirty="0" smtClean="0"/>
              <a:t>Show another quote by the same author which challenges the Trinity.</a:t>
            </a:r>
          </a:p>
          <a:p>
            <a:pPr marL="514350" indent="-514350">
              <a:buAutoNum type="arabicPeriod"/>
            </a:pPr>
            <a:endParaRPr lang="en-GB" dirty="0" smtClean="0"/>
          </a:p>
          <a:p>
            <a:pPr marL="514350" indent="-514350">
              <a:buAutoNum type="arabicPeriod"/>
            </a:pPr>
            <a:r>
              <a:rPr lang="en-GB" dirty="0" smtClean="0"/>
              <a:t>Point out that their quote is inadequate in supporting the Trinity as it is believed in today.</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Refuting Trinity “Proof Texts”</a:t>
            </a:r>
            <a:endParaRPr lang="en-GB" dirty="0"/>
          </a:p>
        </p:txBody>
      </p:sp>
      <p:sp>
        <p:nvSpPr>
          <p:cNvPr id="3" name="Content Placeholder 2"/>
          <p:cNvSpPr>
            <a:spLocks noGrp="1"/>
          </p:cNvSpPr>
          <p:nvPr>
            <p:ph idx="1"/>
          </p:nvPr>
        </p:nvSpPr>
        <p:spPr/>
        <p:txBody>
          <a:bodyPr/>
          <a:lstStyle/>
          <a:p>
            <a:r>
              <a:rPr lang="en-GB" dirty="0" smtClean="0"/>
              <a:t>Let’s apply these techniques to the so-called proof texts we saw from earlier.</a:t>
            </a:r>
            <a:endParaRPr lang="en-GB"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Fighting Quotes With Quotes</a:t>
            </a:r>
            <a:endParaRPr lang="en-GB" dirty="0"/>
          </a:p>
        </p:txBody>
      </p:sp>
      <p:sp>
        <p:nvSpPr>
          <p:cNvPr id="3" name="Content Placeholder 2"/>
          <p:cNvSpPr>
            <a:spLocks noGrp="1"/>
          </p:cNvSpPr>
          <p:nvPr>
            <p:ph idx="1"/>
          </p:nvPr>
        </p:nvSpPr>
        <p:spPr/>
        <p:txBody>
          <a:bodyPr>
            <a:normAutofit fontScale="55000" lnSpcReduction="20000"/>
          </a:bodyPr>
          <a:lstStyle/>
          <a:p>
            <a:r>
              <a:rPr lang="en-GB" dirty="0" smtClean="0"/>
              <a:t>So-called proof text:</a:t>
            </a:r>
          </a:p>
          <a:p>
            <a:pPr>
              <a:buNone/>
            </a:pPr>
            <a:endParaRPr lang="en-GB" b="1" dirty="0" smtClean="0"/>
          </a:p>
          <a:p>
            <a:pPr>
              <a:buNone/>
            </a:pPr>
            <a:r>
              <a:rPr lang="en-GB" b="1" dirty="0" smtClean="0"/>
              <a:t>In the beginning was the Word, and the Word was with God, and the Word was God. </a:t>
            </a:r>
          </a:p>
          <a:p>
            <a:pPr>
              <a:buNone/>
            </a:pPr>
            <a:r>
              <a:rPr lang="en-GB" b="1" dirty="0" smtClean="0"/>
              <a:t>[John 1:1]</a:t>
            </a:r>
          </a:p>
          <a:p>
            <a:pPr>
              <a:buNone/>
            </a:pPr>
            <a:endParaRPr lang="en-GB" b="1" dirty="0" smtClean="0"/>
          </a:p>
          <a:p>
            <a:r>
              <a:rPr lang="en-GB" dirty="0" smtClean="0"/>
              <a:t>Our response:</a:t>
            </a:r>
          </a:p>
          <a:p>
            <a:pPr>
              <a:buNone/>
            </a:pPr>
            <a:endParaRPr lang="en-GB" b="1" dirty="0" smtClean="0"/>
          </a:p>
          <a:p>
            <a:pPr>
              <a:buNone/>
            </a:pPr>
            <a:r>
              <a:rPr lang="en-GB" b="1" dirty="0" smtClean="0"/>
              <a:t>After Jesus said this, he looked toward heaven and prayed: “Father... Now this is </a:t>
            </a:r>
          </a:p>
          <a:p>
            <a:pPr>
              <a:buNone/>
            </a:pPr>
            <a:r>
              <a:rPr lang="en-GB" b="1" dirty="0" smtClean="0"/>
              <a:t>eternal life: that they know you, the only true God, and Jesus Christ, </a:t>
            </a:r>
          </a:p>
          <a:p>
            <a:pPr>
              <a:buNone/>
            </a:pPr>
            <a:r>
              <a:rPr lang="en-GB" b="1" dirty="0" smtClean="0"/>
              <a:t>whom you have sent. [John 17:1-3]</a:t>
            </a:r>
            <a:endParaRPr lang="en-GB" dirty="0" smtClean="0"/>
          </a:p>
          <a:p>
            <a:pPr>
              <a:buNone/>
            </a:pPr>
            <a:endParaRPr lang="en-GB" b="1" dirty="0" smtClean="0"/>
          </a:p>
          <a:p>
            <a:pPr>
              <a:buNone/>
            </a:pPr>
            <a:r>
              <a:rPr lang="en-GB" b="1" dirty="0" smtClean="0"/>
              <a:t>Jesus said, “Do not hold on to me, for I have not yet ascended to the Father. Go </a:t>
            </a:r>
          </a:p>
          <a:p>
            <a:pPr>
              <a:buNone/>
            </a:pPr>
            <a:r>
              <a:rPr lang="en-GB" b="1" dirty="0" smtClean="0"/>
              <a:t>instead to my brothers and tell them, ‘I am ascending to my Father and your Father, </a:t>
            </a:r>
          </a:p>
          <a:p>
            <a:pPr>
              <a:buNone/>
            </a:pPr>
            <a:r>
              <a:rPr lang="en-GB" b="1" dirty="0" smtClean="0"/>
              <a:t>to my God and your God.’” [John 20:17]</a:t>
            </a:r>
          </a:p>
          <a:p>
            <a:pPr>
              <a:buNone/>
            </a:pPr>
            <a:r>
              <a:rPr lang="en-GB" b="1" dirty="0" smtClean="0"/>
              <a:t>	</a:t>
            </a:r>
          </a:p>
          <a:p>
            <a:r>
              <a:rPr lang="en-GB" dirty="0" smtClean="0"/>
              <a:t>Conclusion:  Is John concrete evidence for the Trinity? No.</a:t>
            </a:r>
          </a:p>
          <a:p>
            <a:endParaRPr lang="en-GB"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Fighting Quotes With Quotes</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So-called proof text:</a:t>
            </a:r>
          </a:p>
          <a:p>
            <a:pPr>
              <a:buNone/>
            </a:pPr>
            <a:endParaRPr lang="en-GB" b="1" dirty="0" smtClean="0"/>
          </a:p>
          <a:p>
            <a:pPr>
              <a:buNone/>
            </a:pPr>
            <a:r>
              <a:rPr lang="en-GB" b="1" dirty="0" smtClean="0"/>
              <a:t>For in him [Jesus] </a:t>
            </a:r>
            <a:r>
              <a:rPr lang="en-GB" b="1" dirty="0" err="1" smtClean="0"/>
              <a:t>dwelleth</a:t>
            </a:r>
            <a:r>
              <a:rPr lang="en-GB" b="1" dirty="0" smtClean="0"/>
              <a:t> all the fullness of the Godhead bodily. </a:t>
            </a:r>
          </a:p>
          <a:p>
            <a:pPr>
              <a:buNone/>
            </a:pPr>
            <a:r>
              <a:rPr lang="en-GB" b="1" dirty="0" smtClean="0"/>
              <a:t>[Colossians 2:9]</a:t>
            </a:r>
          </a:p>
          <a:p>
            <a:pPr>
              <a:buNone/>
            </a:pPr>
            <a:endParaRPr lang="en-GB" b="1" dirty="0" smtClean="0"/>
          </a:p>
          <a:p>
            <a:r>
              <a:rPr lang="en-GB" dirty="0" smtClean="0"/>
              <a:t>Our response:</a:t>
            </a:r>
          </a:p>
          <a:p>
            <a:pPr>
              <a:buNone/>
            </a:pPr>
            <a:endParaRPr lang="en-GB" b="1" dirty="0" smtClean="0"/>
          </a:p>
          <a:p>
            <a:pPr>
              <a:buNone/>
            </a:pPr>
            <a:r>
              <a:rPr lang="en-GB" b="1" dirty="0" smtClean="0"/>
              <a:t>“and to know this love that surpasses knowledge—that you may be filled to </a:t>
            </a:r>
          </a:p>
          <a:p>
            <a:pPr>
              <a:buNone/>
            </a:pPr>
            <a:r>
              <a:rPr lang="en-GB" b="1" dirty="0" smtClean="0"/>
              <a:t>the measure of all the fullness of God”. [Ephesians 3:19]</a:t>
            </a:r>
          </a:p>
          <a:p>
            <a:pPr>
              <a:buNone/>
            </a:pPr>
            <a:endParaRPr lang="en-GB" b="1" dirty="0" smtClean="0"/>
          </a:p>
          <a:p>
            <a:pPr>
              <a:buNone/>
            </a:pPr>
            <a:r>
              <a:rPr lang="en-GB" b="1" dirty="0" smtClean="0"/>
              <a:t>But I want you to realize that the head of every man is Christ,  and the head </a:t>
            </a:r>
          </a:p>
          <a:p>
            <a:pPr>
              <a:buNone/>
            </a:pPr>
            <a:r>
              <a:rPr lang="en-GB" b="1" dirty="0" smtClean="0"/>
              <a:t>of the woman is man, </a:t>
            </a:r>
            <a:r>
              <a:rPr lang="en-GB" b="1" u="sng" dirty="0" smtClean="0"/>
              <a:t>and the head of Christ is God</a:t>
            </a:r>
            <a:r>
              <a:rPr lang="en-GB" b="1" dirty="0" smtClean="0"/>
              <a:t>. [1 Corinthians 11:3]</a:t>
            </a:r>
          </a:p>
          <a:p>
            <a:pPr>
              <a:buNone/>
            </a:pPr>
            <a:endParaRPr lang="en-GB" b="1" dirty="0" smtClean="0"/>
          </a:p>
          <a:p>
            <a:r>
              <a:rPr lang="en-GB" dirty="0" smtClean="0"/>
              <a:t>Conclusion: </a:t>
            </a:r>
            <a:r>
              <a:rPr lang="en-GB" dirty="0"/>
              <a:t>Is </a:t>
            </a:r>
            <a:r>
              <a:rPr lang="en-GB" dirty="0" smtClean="0"/>
              <a:t>Paul concrete </a:t>
            </a:r>
            <a:r>
              <a:rPr lang="en-GB" dirty="0"/>
              <a:t>evidence for the Trinity? No.</a:t>
            </a:r>
          </a:p>
          <a:p>
            <a:endParaRPr lang="en-GB"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Fighting Quotes With Quotes</a:t>
            </a:r>
            <a:endParaRPr lang="en-GB" dirty="0"/>
          </a:p>
        </p:txBody>
      </p:sp>
      <p:sp>
        <p:nvSpPr>
          <p:cNvPr id="3" name="Content Placeholder 2"/>
          <p:cNvSpPr>
            <a:spLocks noGrp="1"/>
          </p:cNvSpPr>
          <p:nvPr>
            <p:ph idx="1"/>
          </p:nvPr>
        </p:nvSpPr>
        <p:spPr/>
        <p:txBody>
          <a:bodyPr>
            <a:normAutofit fontScale="55000" lnSpcReduction="20000"/>
          </a:bodyPr>
          <a:lstStyle/>
          <a:p>
            <a:r>
              <a:rPr lang="en-GB" dirty="0" smtClean="0"/>
              <a:t>So-called proof text:</a:t>
            </a:r>
          </a:p>
          <a:p>
            <a:pPr>
              <a:buNone/>
            </a:pPr>
            <a:endParaRPr lang="en-GB" b="1" dirty="0" smtClean="0"/>
          </a:p>
          <a:p>
            <a:pPr>
              <a:buNone/>
            </a:pPr>
            <a:r>
              <a:rPr lang="en-GB" b="1" dirty="0" smtClean="0"/>
              <a:t>Therefore go and make disciples of all nations, baptizing them in the </a:t>
            </a:r>
          </a:p>
          <a:p>
            <a:pPr>
              <a:buNone/>
            </a:pPr>
            <a:r>
              <a:rPr lang="en-GB" b="1" dirty="0" smtClean="0"/>
              <a:t>name of the Father and of the Son and of the Holy Spirit [Matthew 28:19]</a:t>
            </a:r>
          </a:p>
          <a:p>
            <a:pPr>
              <a:buNone/>
            </a:pPr>
            <a:endParaRPr lang="en-GB" b="1" dirty="0" smtClean="0"/>
          </a:p>
          <a:p>
            <a:r>
              <a:rPr lang="en-GB" dirty="0" smtClean="0"/>
              <a:t>Our response:</a:t>
            </a:r>
          </a:p>
          <a:p>
            <a:pPr>
              <a:buNone/>
            </a:pPr>
            <a:endParaRPr lang="en-GB" b="1" dirty="0" smtClean="0"/>
          </a:p>
          <a:p>
            <a:pPr>
              <a:buNone/>
            </a:pPr>
            <a:r>
              <a:rPr lang="en-GB" b="1" dirty="0" smtClean="0"/>
              <a:t>Then Jesus came to them and said, “All authority in heaven and on earth has been </a:t>
            </a:r>
          </a:p>
          <a:p>
            <a:pPr>
              <a:buNone/>
            </a:pPr>
            <a:r>
              <a:rPr lang="en-GB" b="1" dirty="0" smtClean="0"/>
              <a:t>given to me. [Matthew 28:18]</a:t>
            </a:r>
          </a:p>
          <a:p>
            <a:pPr>
              <a:buNone/>
            </a:pPr>
            <a:endParaRPr lang="en-GB" b="1" dirty="0" smtClean="0"/>
          </a:p>
          <a:p>
            <a:pPr>
              <a:buNone/>
            </a:pPr>
            <a:r>
              <a:rPr lang="en-GB" b="1" dirty="0" smtClean="0"/>
              <a:t>All things have been committed to me by my Father. No one knows </a:t>
            </a:r>
          </a:p>
          <a:p>
            <a:pPr>
              <a:buNone/>
            </a:pPr>
            <a:r>
              <a:rPr lang="en-GB" b="1" dirty="0" smtClean="0"/>
              <a:t>the Son except the Father, and no one knows the Father except the Son and </a:t>
            </a:r>
          </a:p>
          <a:p>
            <a:pPr>
              <a:buNone/>
            </a:pPr>
            <a:r>
              <a:rPr lang="en-GB" b="1" dirty="0" smtClean="0"/>
              <a:t>those to whom the Son chooses to reveal him. [Matthew 11:27]</a:t>
            </a:r>
          </a:p>
          <a:p>
            <a:pPr>
              <a:buNone/>
            </a:pPr>
            <a:endParaRPr lang="en-GB" b="1" dirty="0" smtClean="0"/>
          </a:p>
          <a:p>
            <a:r>
              <a:rPr lang="en-GB" dirty="0" smtClean="0"/>
              <a:t>Conclusion: </a:t>
            </a:r>
            <a:r>
              <a:rPr lang="en-GB" dirty="0"/>
              <a:t>Is </a:t>
            </a:r>
            <a:r>
              <a:rPr lang="en-GB" dirty="0" smtClean="0"/>
              <a:t>Matthew </a:t>
            </a:r>
            <a:r>
              <a:rPr lang="en-GB" dirty="0"/>
              <a:t>concrete evidence for the Trinity? No</a:t>
            </a:r>
            <a:r>
              <a:rPr lang="en-GB" dirty="0" smtClean="0"/>
              <a:t>.</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Christianity?</a:t>
            </a:r>
            <a:endParaRPr lang="en-GB" dirty="0"/>
          </a:p>
        </p:txBody>
      </p:sp>
      <p:sp>
        <p:nvSpPr>
          <p:cNvPr id="3" name="Content Placeholder 2"/>
          <p:cNvSpPr>
            <a:spLocks noGrp="1"/>
          </p:cNvSpPr>
          <p:nvPr>
            <p:ph idx="1"/>
          </p:nvPr>
        </p:nvSpPr>
        <p:spPr/>
        <p:txBody>
          <a:bodyPr>
            <a:normAutofit/>
          </a:bodyPr>
          <a:lstStyle/>
          <a:p>
            <a:pPr>
              <a:buNone/>
            </a:pPr>
            <a:r>
              <a:rPr lang="en-GB" dirty="0" smtClean="0"/>
              <a:t>1. Sin has separated mankind from God.</a:t>
            </a:r>
          </a:p>
        </p:txBody>
      </p:sp>
      <p:pic>
        <p:nvPicPr>
          <p:cNvPr id="3074" name="Picture 2" descr="C:\Users\Ramsey\Desktop\Gulf.jpg"/>
          <p:cNvPicPr>
            <a:picLocks noChangeAspect="1" noChangeArrowheads="1"/>
          </p:cNvPicPr>
          <p:nvPr/>
        </p:nvPicPr>
        <p:blipFill>
          <a:blip r:embed="rId2" cstate="print"/>
          <a:srcRect/>
          <a:stretch>
            <a:fillRect/>
          </a:stretch>
        </p:blipFill>
        <p:spPr bwMode="auto">
          <a:xfrm>
            <a:off x="2123728" y="2852936"/>
            <a:ext cx="4824536" cy="3225547"/>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Fighting Quotes With Quotes</a:t>
            </a:r>
            <a:endParaRPr lang="en-GB" dirty="0"/>
          </a:p>
        </p:txBody>
      </p:sp>
      <p:sp>
        <p:nvSpPr>
          <p:cNvPr id="3" name="Content Placeholder 2"/>
          <p:cNvSpPr>
            <a:spLocks noGrp="1"/>
          </p:cNvSpPr>
          <p:nvPr>
            <p:ph idx="1"/>
          </p:nvPr>
        </p:nvSpPr>
        <p:spPr/>
        <p:txBody>
          <a:bodyPr/>
          <a:lstStyle/>
          <a:p>
            <a:r>
              <a:rPr lang="en-GB" dirty="0" smtClean="0"/>
              <a:t>Christians usually quote from John or Paul in order to prove the Trinity from the Bible.</a:t>
            </a:r>
          </a:p>
          <a:p>
            <a:endParaRPr lang="en-GB" dirty="0" smtClean="0"/>
          </a:p>
          <a:p>
            <a:r>
              <a:rPr lang="en-GB" dirty="0" smtClean="0"/>
              <a:t>So you don’t need to memorise every single proof text and its refutation, just one strong example from John and Paul.</a:t>
            </a:r>
          </a:p>
          <a:p>
            <a:endParaRPr lang="en-GB" dirty="0"/>
          </a:p>
        </p:txBody>
      </p:sp>
    </p:spTree>
    <p:extLst>
      <p:ext uri="{BB962C8B-B14F-4D97-AF65-F5344CB8AC3E}">
        <p14:creationId xmlns:p14="http://schemas.microsoft.com/office/powerpoint/2010/main" val="36810026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Inadequate Proof Texts</a:t>
            </a:r>
            <a:endParaRPr lang="en-GB" dirty="0"/>
          </a:p>
        </p:txBody>
      </p:sp>
      <p:sp>
        <p:nvSpPr>
          <p:cNvPr id="3" name="Content Placeholder 2"/>
          <p:cNvSpPr>
            <a:spLocks noGrp="1"/>
          </p:cNvSpPr>
          <p:nvPr>
            <p:ph idx="1"/>
          </p:nvPr>
        </p:nvSpPr>
        <p:spPr/>
        <p:txBody>
          <a:bodyPr/>
          <a:lstStyle/>
          <a:p>
            <a:r>
              <a:rPr lang="en-GB" dirty="0" smtClean="0"/>
              <a:t>This involves pointing out that their so-called proof texts fall short of supporting their beliefs about the Trinity:</a:t>
            </a:r>
          </a:p>
          <a:p>
            <a:pPr>
              <a:buNone/>
            </a:pPr>
            <a:endParaRPr lang="en-GB" dirty="0" smtClean="0"/>
          </a:p>
          <a:p>
            <a:pPr>
              <a:buNone/>
            </a:pPr>
            <a:r>
              <a:rPr lang="en-GB" b="1" dirty="0" smtClean="0"/>
              <a:t>	“One God in three persons, Father, Son and Holy Spirit, all co-equal and co-eternal”</a:t>
            </a:r>
          </a:p>
          <a:p>
            <a:endParaRPr lang="en-GB"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Inadequate Proof Texts</a:t>
            </a:r>
            <a:endParaRPr lang="en-GB" dirty="0"/>
          </a:p>
        </p:txBody>
      </p:sp>
      <p:sp>
        <p:nvSpPr>
          <p:cNvPr id="3" name="Content Placeholder 2"/>
          <p:cNvSpPr>
            <a:spLocks noGrp="1"/>
          </p:cNvSpPr>
          <p:nvPr>
            <p:ph idx="1"/>
          </p:nvPr>
        </p:nvSpPr>
        <p:spPr/>
        <p:txBody>
          <a:bodyPr/>
          <a:lstStyle/>
          <a:p>
            <a:r>
              <a:rPr lang="en-GB" dirty="0" smtClean="0"/>
              <a:t>Since the Trinity is a fundamental belief in Christianity, it’s not unreasonable for us to request a clear statement from the Bible that comprehensively defines the doctrine of the Trinity as it is believed in today.</a:t>
            </a:r>
          </a:p>
          <a:p>
            <a:endParaRPr lang="en-GB"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Inadequate Proof Texts</a:t>
            </a:r>
            <a:endParaRPr lang="en-GB" dirty="0"/>
          </a:p>
        </p:txBody>
      </p:sp>
      <p:sp>
        <p:nvSpPr>
          <p:cNvPr id="3" name="Content Placeholder 2"/>
          <p:cNvSpPr>
            <a:spLocks noGrp="1"/>
          </p:cNvSpPr>
          <p:nvPr>
            <p:ph idx="1"/>
          </p:nvPr>
        </p:nvSpPr>
        <p:spPr/>
        <p:txBody>
          <a:bodyPr>
            <a:normAutofit fontScale="62500" lnSpcReduction="20000"/>
          </a:bodyPr>
          <a:lstStyle/>
          <a:p>
            <a:pPr>
              <a:buNone/>
            </a:pPr>
            <a:r>
              <a:rPr lang="en-GB" sz="3100" b="1" dirty="0" smtClean="0"/>
              <a:t>Does:</a:t>
            </a:r>
          </a:p>
          <a:p>
            <a:pPr>
              <a:buNone/>
            </a:pPr>
            <a:endParaRPr lang="en-GB" sz="3100" b="1" dirty="0"/>
          </a:p>
          <a:p>
            <a:pPr>
              <a:buNone/>
            </a:pPr>
            <a:r>
              <a:rPr lang="en-GB" sz="3100" b="1" dirty="0" smtClean="0"/>
              <a:t>In the beginning was the Word, and the Word was with God, and the Word was </a:t>
            </a:r>
          </a:p>
          <a:p>
            <a:pPr>
              <a:buNone/>
            </a:pPr>
            <a:r>
              <a:rPr lang="en-GB" sz="3100" b="1" dirty="0" smtClean="0"/>
              <a:t>God. [John 1:1]</a:t>
            </a:r>
          </a:p>
          <a:p>
            <a:pPr>
              <a:buNone/>
            </a:pPr>
            <a:r>
              <a:rPr lang="en-GB" sz="2000" b="1" dirty="0" smtClean="0"/>
              <a:t>				</a:t>
            </a:r>
          </a:p>
          <a:p>
            <a:pPr>
              <a:buNone/>
            </a:pPr>
            <a:endParaRPr lang="en-GB" sz="2000" b="1" dirty="0"/>
          </a:p>
          <a:p>
            <a:pPr>
              <a:buNone/>
            </a:pPr>
            <a:r>
              <a:rPr lang="en-GB" sz="4800" b="1" dirty="0" smtClean="0"/>
              <a:t>				</a:t>
            </a:r>
          </a:p>
          <a:p>
            <a:pPr>
              <a:buNone/>
            </a:pPr>
            <a:r>
              <a:rPr lang="en-GB" sz="4800" b="1" dirty="0"/>
              <a:t>	</a:t>
            </a:r>
            <a:r>
              <a:rPr lang="en-GB" sz="4800" b="1" dirty="0" smtClean="0"/>
              <a:t>			</a:t>
            </a:r>
          </a:p>
          <a:p>
            <a:pPr>
              <a:buNone/>
            </a:pPr>
            <a:r>
              <a:rPr lang="en-GB" sz="4800" b="1" dirty="0"/>
              <a:t>	</a:t>
            </a:r>
            <a:r>
              <a:rPr lang="en-GB" sz="4800" b="1" dirty="0" smtClean="0"/>
              <a:t>			=					?</a:t>
            </a:r>
          </a:p>
          <a:p>
            <a:pPr>
              <a:buNone/>
            </a:pPr>
            <a:endParaRPr lang="en-GB" sz="4800" b="1" dirty="0"/>
          </a:p>
          <a:p>
            <a:pPr>
              <a:buNone/>
            </a:pPr>
            <a:r>
              <a:rPr lang="en-GB" sz="4800" b="1" dirty="0"/>
              <a:t>	</a:t>
            </a:r>
            <a:r>
              <a:rPr lang="en-GB" sz="4800" b="1" dirty="0" smtClean="0"/>
              <a:t>								</a:t>
            </a:r>
          </a:p>
          <a:p>
            <a:pPr>
              <a:buNone/>
            </a:pPr>
            <a:r>
              <a:rPr lang="en-GB" sz="4800" b="1" dirty="0" smtClean="0"/>
              <a:t>									</a:t>
            </a:r>
          </a:p>
          <a:p>
            <a:pPr>
              <a:buNone/>
            </a:pPr>
            <a:endParaRPr lang="en-GB" dirty="0"/>
          </a:p>
        </p:txBody>
      </p:sp>
      <p:pic>
        <p:nvPicPr>
          <p:cNvPr id="3074" name="Picture 2" descr="C:\Users\Ramsey\Desktop\doctrine-trinity.png"/>
          <p:cNvPicPr>
            <a:picLocks noChangeAspect="1" noChangeArrowheads="1"/>
          </p:cNvPicPr>
          <p:nvPr/>
        </p:nvPicPr>
        <p:blipFill>
          <a:blip r:embed="rId2" cstate="print"/>
          <a:srcRect/>
          <a:stretch>
            <a:fillRect/>
          </a:stretch>
        </p:blipFill>
        <p:spPr bwMode="auto">
          <a:xfrm>
            <a:off x="4427984" y="3429000"/>
            <a:ext cx="2736304" cy="2462674"/>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Inadequate Proof Texts</a:t>
            </a:r>
            <a:endParaRPr lang="en-GB" dirty="0"/>
          </a:p>
        </p:txBody>
      </p:sp>
      <p:sp>
        <p:nvSpPr>
          <p:cNvPr id="3" name="Content Placeholder 2"/>
          <p:cNvSpPr>
            <a:spLocks noGrp="1"/>
          </p:cNvSpPr>
          <p:nvPr>
            <p:ph idx="1"/>
          </p:nvPr>
        </p:nvSpPr>
        <p:spPr/>
        <p:txBody>
          <a:bodyPr>
            <a:normAutofit fontScale="62500" lnSpcReduction="20000"/>
          </a:bodyPr>
          <a:lstStyle/>
          <a:p>
            <a:pPr>
              <a:buNone/>
            </a:pPr>
            <a:r>
              <a:rPr lang="en-GB" sz="3100" b="1" dirty="0" smtClean="0"/>
              <a:t>Does:</a:t>
            </a:r>
          </a:p>
          <a:p>
            <a:pPr>
              <a:buNone/>
            </a:pPr>
            <a:endParaRPr lang="en-GB" sz="3100" b="1" dirty="0"/>
          </a:p>
          <a:p>
            <a:pPr>
              <a:buNone/>
            </a:pPr>
            <a:r>
              <a:rPr lang="en-GB" sz="3100" b="1" dirty="0"/>
              <a:t>For in him [Jesus] </a:t>
            </a:r>
            <a:r>
              <a:rPr lang="en-GB" sz="3100" b="1" dirty="0" err="1"/>
              <a:t>dwelleth</a:t>
            </a:r>
            <a:r>
              <a:rPr lang="en-GB" sz="3100" b="1" dirty="0"/>
              <a:t> all the fullness of the Godhead bodily. [Colossians </a:t>
            </a:r>
            <a:endParaRPr lang="en-GB" sz="3100" b="1" dirty="0" smtClean="0"/>
          </a:p>
          <a:p>
            <a:pPr>
              <a:buNone/>
            </a:pPr>
            <a:r>
              <a:rPr lang="en-GB" sz="3100" b="1" dirty="0" smtClean="0"/>
              <a:t>2:9</a:t>
            </a:r>
            <a:r>
              <a:rPr lang="en-GB" sz="3100" b="1" dirty="0"/>
              <a:t>]</a:t>
            </a:r>
          </a:p>
          <a:p>
            <a:pPr>
              <a:buNone/>
            </a:pPr>
            <a:r>
              <a:rPr lang="en-GB" sz="2000" b="1" dirty="0" smtClean="0"/>
              <a:t>				</a:t>
            </a:r>
          </a:p>
          <a:p>
            <a:pPr>
              <a:buNone/>
            </a:pPr>
            <a:endParaRPr lang="en-GB" sz="2000" b="1" dirty="0"/>
          </a:p>
          <a:p>
            <a:pPr>
              <a:buNone/>
            </a:pPr>
            <a:r>
              <a:rPr lang="en-GB" sz="4800" b="1" dirty="0" smtClean="0"/>
              <a:t>				</a:t>
            </a:r>
          </a:p>
          <a:p>
            <a:pPr>
              <a:buNone/>
            </a:pPr>
            <a:r>
              <a:rPr lang="en-GB" sz="4800" b="1" dirty="0"/>
              <a:t>	</a:t>
            </a:r>
            <a:r>
              <a:rPr lang="en-GB" sz="4800" b="1" dirty="0" smtClean="0"/>
              <a:t>			</a:t>
            </a:r>
          </a:p>
          <a:p>
            <a:pPr>
              <a:buNone/>
            </a:pPr>
            <a:r>
              <a:rPr lang="en-GB" sz="4800" b="1" dirty="0"/>
              <a:t>	</a:t>
            </a:r>
            <a:r>
              <a:rPr lang="en-GB" sz="4800" b="1" dirty="0" smtClean="0"/>
              <a:t>			=					?</a:t>
            </a:r>
          </a:p>
          <a:p>
            <a:pPr>
              <a:buNone/>
            </a:pPr>
            <a:endParaRPr lang="en-GB" sz="4800" b="1" dirty="0"/>
          </a:p>
          <a:p>
            <a:pPr>
              <a:buNone/>
            </a:pPr>
            <a:r>
              <a:rPr lang="en-GB" sz="4800" b="1" dirty="0"/>
              <a:t>	</a:t>
            </a:r>
            <a:r>
              <a:rPr lang="en-GB" sz="4800" b="1" dirty="0" smtClean="0"/>
              <a:t>								</a:t>
            </a:r>
          </a:p>
          <a:p>
            <a:pPr>
              <a:buNone/>
            </a:pPr>
            <a:r>
              <a:rPr lang="en-GB" sz="4800" b="1" dirty="0" smtClean="0"/>
              <a:t>									</a:t>
            </a:r>
          </a:p>
          <a:p>
            <a:pPr>
              <a:buNone/>
            </a:pPr>
            <a:endParaRPr lang="en-GB" dirty="0"/>
          </a:p>
        </p:txBody>
      </p:sp>
      <p:pic>
        <p:nvPicPr>
          <p:cNvPr id="3074" name="Picture 2" descr="C:\Users\Ramsey\Desktop\doctrine-trinity.png"/>
          <p:cNvPicPr>
            <a:picLocks noChangeAspect="1" noChangeArrowheads="1"/>
          </p:cNvPicPr>
          <p:nvPr/>
        </p:nvPicPr>
        <p:blipFill>
          <a:blip r:embed="rId2" cstate="print"/>
          <a:srcRect/>
          <a:stretch>
            <a:fillRect/>
          </a:stretch>
        </p:blipFill>
        <p:spPr bwMode="auto">
          <a:xfrm>
            <a:off x="4427984" y="3429000"/>
            <a:ext cx="2736304" cy="2462674"/>
          </a:xfrm>
          <a:prstGeom prst="rect">
            <a:avLst/>
          </a:prstGeom>
          <a:noFill/>
        </p:spPr>
      </p:pic>
    </p:spTree>
    <p:extLst>
      <p:ext uri="{BB962C8B-B14F-4D97-AF65-F5344CB8AC3E}">
        <p14:creationId xmlns:p14="http://schemas.microsoft.com/office/powerpoint/2010/main" val="1130620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Inadequate Proof Texts</a:t>
            </a:r>
            <a:endParaRPr lang="en-GB" dirty="0"/>
          </a:p>
        </p:txBody>
      </p:sp>
      <p:sp>
        <p:nvSpPr>
          <p:cNvPr id="3" name="Content Placeholder 2"/>
          <p:cNvSpPr>
            <a:spLocks noGrp="1"/>
          </p:cNvSpPr>
          <p:nvPr>
            <p:ph idx="1"/>
          </p:nvPr>
        </p:nvSpPr>
        <p:spPr/>
        <p:txBody>
          <a:bodyPr>
            <a:normAutofit fontScale="62500" lnSpcReduction="20000"/>
          </a:bodyPr>
          <a:lstStyle/>
          <a:p>
            <a:pPr>
              <a:buNone/>
            </a:pPr>
            <a:r>
              <a:rPr lang="en-GB" sz="3100" b="1" dirty="0" smtClean="0"/>
              <a:t>Does:</a:t>
            </a:r>
          </a:p>
          <a:p>
            <a:pPr>
              <a:buNone/>
            </a:pPr>
            <a:endParaRPr lang="en-GB" sz="3100" b="1" dirty="0"/>
          </a:p>
          <a:p>
            <a:pPr>
              <a:buNone/>
            </a:pPr>
            <a:r>
              <a:rPr lang="en-GB" sz="3000" b="1" dirty="0"/>
              <a:t>Therefore go and make disciples of all nations, baptizing them in the name of </a:t>
            </a:r>
            <a:endParaRPr lang="en-GB" sz="3000" b="1" dirty="0" smtClean="0"/>
          </a:p>
          <a:p>
            <a:pPr>
              <a:buNone/>
            </a:pPr>
            <a:r>
              <a:rPr lang="en-GB" sz="3000" b="1" dirty="0" smtClean="0"/>
              <a:t>the </a:t>
            </a:r>
            <a:r>
              <a:rPr lang="en-GB" sz="3000" b="1" dirty="0"/>
              <a:t>Father and of the Son and of the Holy Spirit [Matthew 28:19]</a:t>
            </a:r>
          </a:p>
          <a:p>
            <a:pPr>
              <a:buNone/>
            </a:pPr>
            <a:r>
              <a:rPr lang="en-GB" sz="2000" b="1" dirty="0" smtClean="0"/>
              <a:t>				</a:t>
            </a:r>
          </a:p>
          <a:p>
            <a:pPr>
              <a:buNone/>
            </a:pPr>
            <a:endParaRPr lang="en-GB" sz="2000" b="1" dirty="0"/>
          </a:p>
          <a:p>
            <a:pPr>
              <a:buNone/>
            </a:pPr>
            <a:r>
              <a:rPr lang="en-GB" sz="4800" b="1" dirty="0" smtClean="0"/>
              <a:t>				</a:t>
            </a:r>
          </a:p>
          <a:p>
            <a:pPr>
              <a:buNone/>
            </a:pPr>
            <a:r>
              <a:rPr lang="en-GB" sz="4800" b="1" dirty="0"/>
              <a:t>	</a:t>
            </a:r>
            <a:r>
              <a:rPr lang="en-GB" sz="4800" b="1" dirty="0" smtClean="0"/>
              <a:t>			</a:t>
            </a:r>
          </a:p>
          <a:p>
            <a:pPr>
              <a:buNone/>
            </a:pPr>
            <a:r>
              <a:rPr lang="en-GB" sz="4800" b="1" dirty="0"/>
              <a:t>	</a:t>
            </a:r>
            <a:r>
              <a:rPr lang="en-GB" sz="4800" b="1" dirty="0" smtClean="0"/>
              <a:t>			=					?</a:t>
            </a:r>
          </a:p>
          <a:p>
            <a:pPr>
              <a:buNone/>
            </a:pPr>
            <a:endParaRPr lang="en-GB" sz="4800" b="1" dirty="0"/>
          </a:p>
          <a:p>
            <a:pPr>
              <a:buNone/>
            </a:pPr>
            <a:r>
              <a:rPr lang="en-GB" sz="4800" b="1" dirty="0"/>
              <a:t>	</a:t>
            </a:r>
            <a:r>
              <a:rPr lang="en-GB" sz="4800" b="1" dirty="0" smtClean="0"/>
              <a:t>								</a:t>
            </a:r>
          </a:p>
          <a:p>
            <a:pPr>
              <a:buNone/>
            </a:pPr>
            <a:r>
              <a:rPr lang="en-GB" sz="4800" b="1" dirty="0" smtClean="0"/>
              <a:t>									</a:t>
            </a:r>
          </a:p>
          <a:p>
            <a:pPr>
              <a:buNone/>
            </a:pPr>
            <a:endParaRPr lang="en-GB" dirty="0"/>
          </a:p>
        </p:txBody>
      </p:sp>
      <p:pic>
        <p:nvPicPr>
          <p:cNvPr id="3074" name="Picture 2" descr="C:\Users\Ramsey\Desktop\doctrine-trinity.png"/>
          <p:cNvPicPr>
            <a:picLocks noChangeAspect="1" noChangeArrowheads="1"/>
          </p:cNvPicPr>
          <p:nvPr/>
        </p:nvPicPr>
        <p:blipFill>
          <a:blip r:embed="rId2" cstate="print"/>
          <a:srcRect/>
          <a:stretch>
            <a:fillRect/>
          </a:stretch>
        </p:blipFill>
        <p:spPr bwMode="auto">
          <a:xfrm>
            <a:off x="4427984" y="3429000"/>
            <a:ext cx="2736304" cy="2462674"/>
          </a:xfrm>
          <a:prstGeom prst="rect">
            <a:avLst/>
          </a:prstGeom>
          <a:noFill/>
        </p:spPr>
      </p:pic>
    </p:spTree>
    <p:extLst>
      <p:ext uri="{BB962C8B-B14F-4D97-AF65-F5344CB8AC3E}">
        <p14:creationId xmlns:p14="http://schemas.microsoft.com/office/powerpoint/2010/main" val="1130620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Concept Nowhere To Be Found</a:t>
            </a:r>
            <a:endParaRPr lang="en-GB" dirty="0"/>
          </a:p>
        </p:txBody>
      </p:sp>
      <p:sp>
        <p:nvSpPr>
          <p:cNvPr id="3" name="Content Placeholder 2"/>
          <p:cNvSpPr>
            <a:spLocks noGrp="1"/>
          </p:cNvSpPr>
          <p:nvPr>
            <p:ph idx="1"/>
          </p:nvPr>
        </p:nvSpPr>
        <p:spPr/>
        <p:txBody>
          <a:bodyPr>
            <a:normAutofit/>
          </a:bodyPr>
          <a:lstStyle/>
          <a:p>
            <a:r>
              <a:rPr lang="en-GB" dirty="0" smtClean="0"/>
              <a:t>When Trinitarians try and argue for the divinity of Jesus as conclusive proof of the doctrine of the Trinity, they miss a big point...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Concept Nowhere To Be Found</a:t>
            </a:r>
            <a:endParaRPr lang="en-GB" dirty="0"/>
          </a:p>
        </p:txBody>
      </p:sp>
      <p:sp>
        <p:nvSpPr>
          <p:cNvPr id="3" name="Content Placeholder 2"/>
          <p:cNvSpPr>
            <a:spLocks noGrp="1"/>
          </p:cNvSpPr>
          <p:nvPr>
            <p:ph idx="1"/>
          </p:nvPr>
        </p:nvSpPr>
        <p:spPr/>
        <p:txBody>
          <a:bodyPr>
            <a:normAutofit/>
          </a:bodyPr>
          <a:lstStyle/>
          <a:p>
            <a:r>
              <a:rPr lang="en-GB" dirty="0" smtClean="0"/>
              <a:t>Even </a:t>
            </a:r>
            <a:r>
              <a:rPr lang="en-GB" b="1" dirty="0" smtClean="0"/>
              <a:t>IF</a:t>
            </a:r>
            <a:r>
              <a:rPr lang="en-GB" dirty="0" smtClean="0"/>
              <a:t> we grant the claim that there are some statements in the New Testament which can be interpreted to imply that Jesus is divine in some capacity, this is no way takes away from our main argument: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Concept Nowhere To Be Found</a:t>
            </a:r>
            <a:endParaRPr lang="en-GB" dirty="0"/>
          </a:p>
        </p:txBody>
      </p:sp>
      <p:sp>
        <p:nvSpPr>
          <p:cNvPr id="3" name="Content Placeholder 2"/>
          <p:cNvSpPr>
            <a:spLocks noGrp="1"/>
          </p:cNvSpPr>
          <p:nvPr>
            <p:ph idx="1"/>
          </p:nvPr>
        </p:nvSpPr>
        <p:spPr/>
        <p:txBody>
          <a:bodyPr>
            <a:normAutofit/>
          </a:bodyPr>
          <a:lstStyle/>
          <a:p>
            <a:r>
              <a:rPr lang="en-GB" dirty="0" smtClean="0"/>
              <a:t>The simple fact is that nowhere in the Bible is there any explicit mention of a Trinitarian formula, the concept that God is three persons that are co-equal and co-eternal.</a:t>
            </a:r>
          </a:p>
          <a:p>
            <a:endParaRPr lang="en-GB" dirty="0" smtClean="0"/>
          </a:p>
          <a:p>
            <a:r>
              <a:rPr lang="en-GB" dirty="0" smtClean="0"/>
              <a:t>Nor is God ever spoken of using terms like ‘Being’ and ‘Persons’ which is the language used by Trinitarians.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Concept Nowhere To Be Found</a:t>
            </a:r>
            <a:endParaRPr lang="en-GB" dirty="0"/>
          </a:p>
        </p:txBody>
      </p:sp>
      <p:sp>
        <p:nvSpPr>
          <p:cNvPr id="3" name="Content Placeholder 2"/>
          <p:cNvSpPr>
            <a:spLocks noGrp="1"/>
          </p:cNvSpPr>
          <p:nvPr>
            <p:ph idx="1"/>
          </p:nvPr>
        </p:nvSpPr>
        <p:spPr/>
        <p:txBody>
          <a:bodyPr>
            <a:normAutofit/>
          </a:bodyPr>
          <a:lstStyle/>
          <a:p>
            <a:r>
              <a:rPr lang="en-GB" dirty="0" smtClean="0"/>
              <a:t>The Trinity is supposed to be the central doctrine of Christianity and the true nature of God, and yet the Bible does not clearly support it.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Christianity?</a:t>
            </a:r>
            <a:endParaRPr lang="en-GB" dirty="0"/>
          </a:p>
        </p:txBody>
      </p:sp>
      <p:sp>
        <p:nvSpPr>
          <p:cNvPr id="3" name="Content Placeholder 2"/>
          <p:cNvSpPr>
            <a:spLocks noGrp="1"/>
          </p:cNvSpPr>
          <p:nvPr>
            <p:ph idx="1"/>
          </p:nvPr>
        </p:nvSpPr>
        <p:spPr/>
        <p:txBody>
          <a:bodyPr>
            <a:normAutofit/>
          </a:bodyPr>
          <a:lstStyle/>
          <a:p>
            <a:pPr>
              <a:buNone/>
            </a:pPr>
            <a:r>
              <a:rPr lang="en-GB" dirty="0" smtClean="0"/>
              <a:t>2. Sin is like debt, it can't just be forgiven by God.</a:t>
            </a:r>
          </a:p>
          <a:p>
            <a:pPr>
              <a:buNone/>
            </a:pPr>
            <a:endParaRPr lang="en-GB" dirty="0" smtClean="0"/>
          </a:p>
        </p:txBody>
      </p:sp>
      <p:pic>
        <p:nvPicPr>
          <p:cNvPr id="4098" name="Picture 2" descr="C:\Users\Ramsey\Desktop\debt.jpg"/>
          <p:cNvPicPr>
            <a:picLocks noChangeAspect="1" noChangeArrowheads="1"/>
          </p:cNvPicPr>
          <p:nvPr/>
        </p:nvPicPr>
        <p:blipFill>
          <a:blip r:embed="rId2" cstate="print"/>
          <a:srcRect/>
          <a:stretch>
            <a:fillRect/>
          </a:stretch>
        </p:blipFill>
        <p:spPr bwMode="auto">
          <a:xfrm>
            <a:off x="3131840" y="2852936"/>
            <a:ext cx="2952328" cy="3356313"/>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Concept Nowhere To Be Found</a:t>
            </a:r>
            <a:endParaRPr lang="en-GB" dirty="0"/>
          </a:p>
        </p:txBody>
      </p:sp>
      <p:sp>
        <p:nvSpPr>
          <p:cNvPr id="3" name="Content Placeholder 2"/>
          <p:cNvSpPr>
            <a:spLocks noGrp="1"/>
          </p:cNvSpPr>
          <p:nvPr>
            <p:ph idx="1"/>
          </p:nvPr>
        </p:nvSpPr>
        <p:spPr/>
        <p:txBody>
          <a:bodyPr>
            <a:normAutofit/>
          </a:bodyPr>
          <a:lstStyle/>
          <a:p>
            <a:r>
              <a:rPr lang="en-GB" dirty="0" smtClean="0"/>
              <a:t>Often such proofs involve a patchwork of verses – the cobbling together of unrelated bits and pieces of scripture from across the Bible.</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4475" y="4293096"/>
            <a:ext cx="61150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Concept Nowhere To Be Found</a:t>
            </a:r>
            <a:endParaRPr lang="en-GB" dirty="0"/>
          </a:p>
        </p:txBody>
      </p:sp>
      <p:sp>
        <p:nvSpPr>
          <p:cNvPr id="3" name="Content Placeholder 2"/>
          <p:cNvSpPr>
            <a:spLocks noGrp="1"/>
          </p:cNvSpPr>
          <p:nvPr>
            <p:ph idx="1"/>
          </p:nvPr>
        </p:nvSpPr>
        <p:spPr/>
        <p:txBody>
          <a:bodyPr>
            <a:normAutofit/>
          </a:bodyPr>
          <a:lstStyle/>
          <a:p>
            <a:r>
              <a:rPr lang="en-GB" dirty="0" smtClean="0"/>
              <a:t>If this doctrine is so important then shouldn’t it be clearly explained all over the Bible, like other doctrines such as the death of Jesus for our sins and his resurrection from the dead?</a:t>
            </a:r>
            <a:endParaRPr lang="en-GB" dirty="0"/>
          </a:p>
        </p:txBody>
      </p:sp>
      <p:pic>
        <p:nvPicPr>
          <p:cNvPr id="4" name="Picture 2" descr="C:\Users\###\Desktop\2000px-Achtung.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2237" y="3861048"/>
            <a:ext cx="2459883" cy="21548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Tawheed</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Unlike the Trinity, the word </a:t>
            </a:r>
            <a:r>
              <a:rPr lang="en-GB" dirty="0" err="1" smtClean="0"/>
              <a:t>Tawheed</a:t>
            </a:r>
            <a:r>
              <a:rPr lang="en-GB" dirty="0" smtClean="0"/>
              <a:t> exists in our earliest sources:</a:t>
            </a:r>
          </a:p>
          <a:p>
            <a:pPr>
              <a:buNone/>
            </a:pPr>
            <a:endParaRPr lang="en-GB" b="1" dirty="0" smtClean="0"/>
          </a:p>
          <a:p>
            <a:pPr>
              <a:buNone/>
            </a:pPr>
            <a:r>
              <a:rPr lang="en-GB" b="1" i="1" dirty="0" smtClean="0"/>
              <a:t>	“And your god is one [</a:t>
            </a:r>
            <a:r>
              <a:rPr lang="en-GB" b="1" i="1" dirty="0" err="1" smtClean="0"/>
              <a:t>waahid</a:t>
            </a:r>
            <a:r>
              <a:rPr lang="en-GB" b="1" i="1" dirty="0" smtClean="0"/>
              <a:t>] God…” [2:163]</a:t>
            </a:r>
            <a:endParaRPr lang="en-GB" dirty="0" smtClean="0"/>
          </a:p>
          <a:p>
            <a:endParaRPr lang="en-GB" b="1" i="1" dirty="0" smtClean="0"/>
          </a:p>
          <a:p>
            <a:pPr>
              <a:buNone/>
            </a:pPr>
            <a:r>
              <a:rPr lang="en-GB" b="1" i="1" dirty="0" smtClean="0"/>
              <a:t>	“Some of the people of </a:t>
            </a:r>
            <a:r>
              <a:rPr lang="en-GB" b="1" i="1" dirty="0" err="1" smtClean="0"/>
              <a:t>Tawheed</a:t>
            </a:r>
            <a:r>
              <a:rPr lang="en-GB" b="1" i="1" dirty="0" smtClean="0"/>
              <a:t> will be punished in the Fire (on account of their sins) until they are coals. Then the Mercy (of God) will reach them, they will be taken out and tossed at the doors of Paradise.” He said: “The people of Paradise will pour water over them, and they will sprout as the debris carried by the flood sprouts, then they will enter Paradise.” [</a:t>
            </a:r>
            <a:r>
              <a:rPr lang="en-GB" b="1" i="1" dirty="0" err="1" smtClean="0"/>
              <a:t>Tirmidhi</a:t>
            </a:r>
            <a:r>
              <a:rPr lang="en-GB" b="1" i="1" dirty="0" smtClean="0"/>
              <a:t>, vol. 4, book 13, #2597]</a:t>
            </a:r>
            <a:endParaRPr lang="en-GB"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Tawheed</a:t>
            </a:r>
            <a:endParaRPr lang="en-GB" dirty="0"/>
          </a:p>
        </p:txBody>
      </p:sp>
      <p:sp>
        <p:nvSpPr>
          <p:cNvPr id="3" name="Content Placeholder 2"/>
          <p:cNvSpPr>
            <a:spLocks noGrp="1"/>
          </p:cNvSpPr>
          <p:nvPr>
            <p:ph idx="1"/>
          </p:nvPr>
        </p:nvSpPr>
        <p:spPr/>
        <p:txBody>
          <a:bodyPr>
            <a:normAutofit/>
          </a:bodyPr>
          <a:lstStyle/>
          <a:p>
            <a:r>
              <a:rPr lang="en-GB" dirty="0" smtClean="0"/>
              <a:t>Unlike the Trinity, the concept of </a:t>
            </a:r>
            <a:r>
              <a:rPr lang="en-GB" dirty="0" err="1" smtClean="0"/>
              <a:t>Tawheed</a:t>
            </a:r>
            <a:r>
              <a:rPr lang="en-GB" dirty="0" smtClean="0"/>
              <a:t> leaps out at you from every page of the Qur’an:</a:t>
            </a:r>
          </a:p>
          <a:p>
            <a:pPr>
              <a:buNone/>
            </a:pPr>
            <a:endParaRPr lang="en-GB" b="1" dirty="0" smtClean="0"/>
          </a:p>
          <a:p>
            <a:pPr>
              <a:buNone/>
            </a:pPr>
            <a:r>
              <a:rPr lang="en-GB" b="1" dirty="0" smtClean="0"/>
              <a:t>	Say, “He is Allah, [who is] One,</a:t>
            </a:r>
            <a:r>
              <a:rPr lang="en-GB" dirty="0" smtClean="0"/>
              <a:t/>
            </a:r>
            <a:br>
              <a:rPr lang="en-GB" dirty="0" smtClean="0"/>
            </a:br>
            <a:r>
              <a:rPr lang="en-GB" b="1" dirty="0" smtClean="0"/>
              <a:t>Allah, the Eternal Refuge.</a:t>
            </a:r>
            <a:r>
              <a:rPr lang="en-GB" dirty="0" smtClean="0"/>
              <a:t/>
            </a:r>
            <a:br>
              <a:rPr lang="en-GB" dirty="0" smtClean="0"/>
            </a:br>
            <a:r>
              <a:rPr lang="en-GB" b="1" dirty="0" smtClean="0"/>
              <a:t>He neither begets nor is born,</a:t>
            </a:r>
            <a:r>
              <a:rPr lang="en-GB" dirty="0" smtClean="0"/>
              <a:t/>
            </a:r>
            <a:br>
              <a:rPr lang="en-GB" dirty="0" smtClean="0"/>
            </a:br>
            <a:r>
              <a:rPr lang="en-GB" b="1" dirty="0" smtClean="0"/>
              <a:t>Nor is there to Him any equivalent.”</a:t>
            </a:r>
            <a:endParaRPr lang="en-GB"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Tawheed</a:t>
            </a:r>
            <a:endParaRPr lang="en-GB" dirty="0"/>
          </a:p>
        </p:txBody>
      </p:sp>
      <p:sp>
        <p:nvSpPr>
          <p:cNvPr id="3" name="Content Placeholder 2"/>
          <p:cNvSpPr>
            <a:spLocks noGrp="1"/>
          </p:cNvSpPr>
          <p:nvPr>
            <p:ph idx="1"/>
          </p:nvPr>
        </p:nvSpPr>
        <p:spPr/>
        <p:txBody>
          <a:bodyPr>
            <a:normAutofit/>
          </a:bodyPr>
          <a:lstStyle/>
          <a:p>
            <a:r>
              <a:rPr lang="en-GB" dirty="0" err="1" smtClean="0"/>
              <a:t>Surah</a:t>
            </a:r>
            <a:r>
              <a:rPr lang="en-GB" dirty="0" smtClean="0"/>
              <a:t> </a:t>
            </a:r>
            <a:r>
              <a:rPr lang="en-GB" dirty="0" err="1" smtClean="0"/>
              <a:t>Ikhlas</a:t>
            </a:r>
            <a:r>
              <a:rPr lang="en-GB" dirty="0" smtClean="0"/>
              <a:t> takes four lines, less than 20 words in the original Arabic, to spell out in crystal clear terms the nature of God, with more clarity than anything that Trinitarians can manufacture from the Bible.</a:t>
            </a:r>
          </a:p>
          <a:p>
            <a:endParaRPr lang="en-GB"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Principles Progress</a:t>
            </a:r>
            <a:endParaRPr lang="en-GB" dirty="0"/>
          </a:p>
        </p:txBody>
      </p:sp>
      <p:sp>
        <p:nvSpPr>
          <p:cNvPr id="3" name="Content Placeholder 2"/>
          <p:cNvSpPr>
            <a:spLocks noGrp="1"/>
          </p:cNvSpPr>
          <p:nvPr>
            <p:ph idx="1"/>
          </p:nvPr>
        </p:nvSpPr>
        <p:spPr/>
        <p:txBody>
          <a:bodyPr>
            <a:normAutofit fontScale="85000" lnSpcReduction="20000"/>
          </a:bodyPr>
          <a:lstStyle/>
          <a:p>
            <a:pPr marL="514350" indent="-514350">
              <a:buNone/>
            </a:pPr>
            <a:r>
              <a:rPr lang="en-GB" dirty="0" smtClean="0"/>
              <a:t>1. The purpose of revelation is guidance.</a:t>
            </a:r>
          </a:p>
          <a:p>
            <a:pPr marL="514350" indent="-514350">
              <a:buAutoNum type="arabicPeriod"/>
            </a:pPr>
            <a:endParaRPr lang="en-GB" dirty="0" smtClean="0"/>
          </a:p>
          <a:p>
            <a:pPr>
              <a:buNone/>
            </a:pPr>
            <a:r>
              <a:rPr lang="en-GB" dirty="0" smtClean="0"/>
              <a:t>2. Our beliefs about the unseen should derive from Revelation.</a:t>
            </a:r>
          </a:p>
          <a:p>
            <a:pPr>
              <a:buNone/>
            </a:pPr>
            <a:endParaRPr lang="en-GB" dirty="0" smtClean="0"/>
          </a:p>
          <a:p>
            <a:pPr>
              <a:buNone/>
            </a:pPr>
            <a:r>
              <a:rPr lang="en-GB" dirty="0" smtClean="0"/>
              <a:t>3. Our interpretation of revelation should be consistent.</a:t>
            </a:r>
          </a:p>
          <a:p>
            <a:pPr>
              <a:buNone/>
            </a:pPr>
            <a:endParaRPr lang="en-GB" dirty="0" smtClean="0"/>
          </a:p>
          <a:p>
            <a:pPr>
              <a:buNone/>
            </a:pPr>
            <a:r>
              <a:rPr lang="en-GB" dirty="0" smtClean="0"/>
              <a:t>4. Our interpretation of revelation should not cause contradictions.</a:t>
            </a:r>
          </a:p>
          <a:p>
            <a:pPr>
              <a:buNone/>
            </a:pPr>
            <a:endParaRPr lang="en-GB" dirty="0" smtClean="0"/>
          </a:p>
          <a:p>
            <a:pPr>
              <a:buNone/>
            </a:pPr>
            <a:r>
              <a:rPr lang="en-GB" dirty="0" smtClean="0"/>
              <a:t>5. We throw out man made religion.</a:t>
            </a:r>
          </a:p>
        </p:txBody>
      </p:sp>
      <p:pic>
        <p:nvPicPr>
          <p:cNvPr id="4" name="Picture 2" descr="C:\Users\###\Desktop\Ti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276872"/>
            <a:ext cx="649287" cy="6183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Desktop\Ti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84784"/>
            <a:ext cx="649287" cy="6183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 #3</a:t>
            </a:r>
            <a:endParaRPr lang="en-GB" dirty="0"/>
          </a:p>
        </p:txBody>
      </p:sp>
      <p:sp>
        <p:nvSpPr>
          <p:cNvPr id="3" name="Content Placeholder 2"/>
          <p:cNvSpPr>
            <a:spLocks noGrp="1"/>
          </p:cNvSpPr>
          <p:nvPr>
            <p:ph idx="1"/>
          </p:nvPr>
        </p:nvSpPr>
        <p:spPr/>
        <p:txBody>
          <a:bodyPr/>
          <a:lstStyle/>
          <a:p>
            <a:pPr algn="ctr">
              <a:buNone/>
            </a:pPr>
            <a:r>
              <a:rPr lang="en-GB" dirty="0" smtClean="0"/>
              <a:t>“Our interpretation of revelation should be </a:t>
            </a:r>
          </a:p>
          <a:p>
            <a:pPr algn="ctr">
              <a:buNone/>
            </a:pPr>
            <a:r>
              <a:rPr lang="en-GB" dirty="0" smtClean="0"/>
              <a:t>consistent”</a:t>
            </a:r>
            <a:endParaRPr lang="en-GB"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language of the Bible</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When examining the Bible as a whole we find that the term “Son of God” is very common:</a:t>
            </a:r>
          </a:p>
          <a:p>
            <a:endParaRPr lang="en-GB" dirty="0" smtClean="0"/>
          </a:p>
          <a:p>
            <a:pPr>
              <a:buNone/>
            </a:pPr>
            <a:r>
              <a:rPr lang="en-GB" b="1" dirty="0" smtClean="0"/>
              <a:t>	the son of </a:t>
            </a:r>
            <a:r>
              <a:rPr lang="en-GB" b="1" dirty="0" err="1" smtClean="0"/>
              <a:t>Enosh</a:t>
            </a:r>
            <a:r>
              <a:rPr lang="en-GB" b="1" dirty="0" smtClean="0"/>
              <a:t>, the son of Seth, the son of Adam, the son of God. [Luke 3:38]</a:t>
            </a:r>
          </a:p>
          <a:p>
            <a:pPr>
              <a:buNone/>
            </a:pPr>
            <a:endParaRPr lang="en-GB" b="1" dirty="0" smtClean="0"/>
          </a:p>
          <a:p>
            <a:pPr>
              <a:buNone/>
            </a:pPr>
            <a:r>
              <a:rPr lang="en-GB" b="1" dirty="0" smtClean="0"/>
              <a:t>	I [David] will proclaim the LORD's decree: He said to me, "You are my son; today I have become your father. [Psalm 2:7]</a:t>
            </a:r>
            <a:br>
              <a:rPr lang="en-GB" b="1" dirty="0" smtClean="0"/>
            </a:br>
            <a:endParaRPr lang="en-GB" b="1" dirty="0" smtClean="0"/>
          </a:p>
          <a:p>
            <a:pPr>
              <a:buNone/>
            </a:pPr>
            <a:r>
              <a:rPr lang="en-GB" b="1" dirty="0" smtClean="0"/>
              <a:t>	Now there was a day when the sons of God came to present themselves before the LORD, and Satan came also among them. [Job 1:6]</a:t>
            </a:r>
            <a:r>
              <a:rPr lang="en-GB" dirty="0" smtClean="0"/>
              <a:t/>
            </a:r>
            <a:br>
              <a:rPr lang="en-GB" dirty="0" smtClean="0"/>
            </a:br>
            <a:r>
              <a:rPr lang="en-GB" dirty="0" smtClean="0"/>
              <a:t/>
            </a:r>
            <a:br>
              <a:rPr lang="en-GB" dirty="0" smtClean="0"/>
            </a:br>
            <a:endParaRPr lang="en-GB"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language of the Bible</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Moreover many individuals are referred to as “God”:</a:t>
            </a:r>
          </a:p>
          <a:p>
            <a:endParaRPr lang="en-GB" dirty="0" smtClean="0"/>
          </a:p>
          <a:p>
            <a:pPr>
              <a:buNone/>
            </a:pPr>
            <a:r>
              <a:rPr lang="en-GB" b="1" dirty="0" smtClean="0"/>
              <a:t>	Then the LORD said to Moses, "See, I have made you like God to Pharaoh, and your brother Aaron will be your prophet. [Exodus 7:1]</a:t>
            </a:r>
          </a:p>
          <a:p>
            <a:pPr>
              <a:buNone/>
            </a:pPr>
            <a:endParaRPr lang="en-GB" b="1" dirty="0" smtClean="0"/>
          </a:p>
          <a:p>
            <a:pPr>
              <a:buNone/>
            </a:pPr>
            <a:r>
              <a:rPr lang="en-GB" b="1" dirty="0" smtClean="0"/>
              <a:t>	The god of this age has blinded the minds of unbelievers, so that they cannot see the light of the gospel that displays the glory of Christ, who is the image of God. [2 Corinthians 4:4]</a:t>
            </a:r>
            <a:r>
              <a:rPr lang="en-GB" dirty="0" smtClean="0"/>
              <a:t/>
            </a:r>
            <a:br>
              <a:rPr lang="en-GB" dirty="0" smtClean="0"/>
            </a:br>
            <a:r>
              <a:rPr lang="en-GB" dirty="0" smtClean="0"/>
              <a:t/>
            </a:r>
            <a:br>
              <a:rPr lang="en-GB" dirty="0" smtClean="0"/>
            </a:br>
            <a:endParaRPr lang="en-GB"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language of the Bible</a:t>
            </a:r>
            <a:endParaRPr lang="en-GB" dirty="0"/>
          </a:p>
        </p:txBody>
      </p:sp>
      <p:sp>
        <p:nvSpPr>
          <p:cNvPr id="3" name="Content Placeholder 2"/>
          <p:cNvSpPr>
            <a:spLocks noGrp="1"/>
          </p:cNvSpPr>
          <p:nvPr>
            <p:ph idx="1"/>
          </p:nvPr>
        </p:nvSpPr>
        <p:spPr/>
        <p:txBody>
          <a:bodyPr>
            <a:normAutofit/>
          </a:bodyPr>
          <a:lstStyle/>
          <a:p>
            <a:r>
              <a:rPr lang="en-GB" dirty="0" smtClean="0"/>
              <a:t>Notice the inconsistency of Trinitarians, why interpret any such references to Jesus literally and all others (David, Moses, Angels etc.) as a metaphor?</a:t>
            </a:r>
            <a:br>
              <a:rPr lang="en-GB" dirty="0" smtClean="0"/>
            </a:br>
            <a:r>
              <a:rPr lang="en-GB" dirty="0" smtClean="0"/>
              <a:t/>
            </a:r>
            <a:br>
              <a:rPr lang="en-GB" dirty="0" smtClean="0"/>
            </a:b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Christianity?</a:t>
            </a:r>
            <a:endParaRPr lang="en-GB" dirty="0"/>
          </a:p>
        </p:txBody>
      </p:sp>
      <p:sp>
        <p:nvSpPr>
          <p:cNvPr id="3" name="Content Placeholder 2"/>
          <p:cNvSpPr>
            <a:spLocks noGrp="1"/>
          </p:cNvSpPr>
          <p:nvPr>
            <p:ph idx="1"/>
          </p:nvPr>
        </p:nvSpPr>
        <p:spPr/>
        <p:txBody>
          <a:bodyPr>
            <a:normAutofit/>
          </a:bodyPr>
          <a:lstStyle/>
          <a:p>
            <a:pPr>
              <a:buNone/>
            </a:pPr>
            <a:r>
              <a:rPr lang="en-GB" dirty="0" smtClean="0"/>
              <a:t>3. God sent His son, Jesus, to die for mankind.</a:t>
            </a:r>
          </a:p>
          <a:p>
            <a:pPr>
              <a:buNone/>
            </a:pPr>
            <a:endParaRPr lang="en-GB" dirty="0" smtClean="0"/>
          </a:p>
        </p:txBody>
      </p:sp>
      <p:pic>
        <p:nvPicPr>
          <p:cNvPr id="5122" name="Picture 2" descr="C:\Users\Ramsey\Desktop\sacrifice.png"/>
          <p:cNvPicPr>
            <a:picLocks noChangeAspect="1" noChangeArrowheads="1"/>
          </p:cNvPicPr>
          <p:nvPr/>
        </p:nvPicPr>
        <p:blipFill>
          <a:blip r:embed="rId2" cstate="print"/>
          <a:srcRect/>
          <a:stretch>
            <a:fillRect/>
          </a:stretch>
        </p:blipFill>
        <p:spPr bwMode="auto">
          <a:xfrm>
            <a:off x="3347864" y="3068960"/>
            <a:ext cx="2448272" cy="3223110"/>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Paradox of the Old Testament</a:t>
            </a:r>
            <a:endParaRPr lang="en-GB" dirty="0"/>
          </a:p>
        </p:txBody>
      </p:sp>
      <p:sp>
        <p:nvSpPr>
          <p:cNvPr id="3" name="Content Placeholder 2"/>
          <p:cNvSpPr>
            <a:spLocks noGrp="1"/>
          </p:cNvSpPr>
          <p:nvPr>
            <p:ph idx="1"/>
          </p:nvPr>
        </p:nvSpPr>
        <p:spPr/>
        <p:txBody>
          <a:bodyPr>
            <a:normAutofit/>
          </a:bodyPr>
          <a:lstStyle/>
          <a:p>
            <a:r>
              <a:rPr lang="en-GB" dirty="0" smtClean="0"/>
              <a:t>If we look to the New Testament, we find that Jesus was presented with numerous opportunities to spell out the doctrine of the Trinity in detail. The following example is perhaps the most noteworthy:</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Paradox of the Old Testament</a:t>
            </a:r>
            <a:endParaRPr lang="en-GB" dirty="0"/>
          </a:p>
        </p:txBody>
      </p:sp>
      <p:sp>
        <p:nvSpPr>
          <p:cNvPr id="3" name="Content Placeholder 2"/>
          <p:cNvSpPr>
            <a:spLocks noGrp="1"/>
          </p:cNvSpPr>
          <p:nvPr>
            <p:ph idx="1"/>
          </p:nvPr>
        </p:nvSpPr>
        <p:spPr/>
        <p:txBody>
          <a:bodyPr>
            <a:normAutofit fontScale="62500" lnSpcReduction="20000"/>
          </a:bodyPr>
          <a:lstStyle/>
          <a:p>
            <a:pPr>
              <a:buNone/>
            </a:pPr>
            <a:r>
              <a:rPr lang="en-GB" b="1" dirty="0" smtClean="0"/>
              <a:t>	One of the teachers of the law came and heard them debating. Noticing that Jesus had given them a good answer, he asked him, “Of all the commandments, which is the most important?”</a:t>
            </a:r>
            <a:endParaRPr lang="en-GB" dirty="0" smtClean="0"/>
          </a:p>
          <a:p>
            <a:pPr>
              <a:buNone/>
            </a:pPr>
            <a:r>
              <a:rPr lang="en-GB" b="1" dirty="0" smtClean="0"/>
              <a:t>	“The most important one,” answered Jesus, “is this: ‘Hear, O Israel: The Lord our God, the Lord is one. Love the Lord your God with all your heart and with all your soul and with all your mind and with all your strength.’ The second is this: ‘Love your neighbour as yourself.’ There is no commandment greater than these.”</a:t>
            </a:r>
            <a:endParaRPr lang="en-GB" dirty="0" smtClean="0"/>
          </a:p>
          <a:p>
            <a:pPr>
              <a:buNone/>
            </a:pPr>
            <a:r>
              <a:rPr lang="en-GB" b="1" dirty="0" smtClean="0"/>
              <a:t>	“Well said, teacher,” the man replied. “You are right in saying that God is one and there is no other but him. To love him with all your heart, with all your understanding and with all your strength, and to love your neighbour as yourself is more important than all burnt offerings and sacrifices.”</a:t>
            </a:r>
            <a:endParaRPr lang="en-GB" dirty="0" smtClean="0"/>
          </a:p>
          <a:p>
            <a:pPr>
              <a:buNone/>
            </a:pPr>
            <a:r>
              <a:rPr lang="en-GB" b="1" dirty="0" smtClean="0"/>
              <a:t>	When Jesus saw that he had answered wisely, he said to him, “You are not far from the kingdom of God.” And from then on no one dared ask him any more questions. [Mark 12:28-34]</a:t>
            </a:r>
            <a:endParaRPr lang="en-GB" dirty="0" smtClean="0"/>
          </a:p>
          <a:p>
            <a:endParaRPr lang="en-GB"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Paradox of the Old Testament</a:t>
            </a:r>
            <a:endParaRPr lang="en-GB" dirty="0"/>
          </a:p>
        </p:txBody>
      </p:sp>
      <p:sp>
        <p:nvSpPr>
          <p:cNvPr id="3" name="Content Placeholder 2"/>
          <p:cNvSpPr>
            <a:spLocks noGrp="1"/>
          </p:cNvSpPr>
          <p:nvPr>
            <p:ph idx="1"/>
          </p:nvPr>
        </p:nvSpPr>
        <p:spPr/>
        <p:txBody>
          <a:bodyPr>
            <a:normAutofit/>
          </a:bodyPr>
          <a:lstStyle/>
          <a:p>
            <a:r>
              <a:rPr lang="en-GB" dirty="0" smtClean="0"/>
              <a:t>By simply repeating the commandment about God being One, Jesus is re-affirming the Old Testament view of God’s purely monotheistic nature</a:t>
            </a:r>
          </a:p>
          <a:p>
            <a:endParaRPr lang="en-GB" dirty="0" smtClean="0"/>
          </a:p>
          <a:p>
            <a:r>
              <a:rPr lang="en-GB" dirty="0" smtClean="0"/>
              <a:t>The teachings of Jesus are inconsistent with Trinitarian interpretations of the Bible.</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Paradox of the Old Testament</a:t>
            </a:r>
            <a:endParaRPr lang="en-GB" dirty="0"/>
          </a:p>
        </p:txBody>
      </p:sp>
      <p:sp>
        <p:nvSpPr>
          <p:cNvPr id="3" name="Content Placeholder 2"/>
          <p:cNvSpPr>
            <a:spLocks noGrp="1"/>
          </p:cNvSpPr>
          <p:nvPr>
            <p:ph idx="1"/>
          </p:nvPr>
        </p:nvSpPr>
        <p:spPr/>
        <p:txBody>
          <a:bodyPr>
            <a:normAutofit/>
          </a:bodyPr>
          <a:lstStyle/>
          <a:p>
            <a:r>
              <a:rPr lang="en-GB" dirty="0" smtClean="0"/>
              <a:t>This was the perfect opportunity for Jesus to correct the Jewish questioner’s misconceptions about God, if the Trinity is true.</a:t>
            </a:r>
          </a:p>
          <a:p>
            <a:endParaRPr lang="en-GB" dirty="0" smtClean="0"/>
          </a:p>
          <a:p>
            <a:r>
              <a:rPr lang="en-GB" dirty="0" smtClean="0"/>
              <a:t>Instead the exact opposite is the case, Jesus complemented the questioner (“You are not far from the kingdom of God”)!</a:t>
            </a:r>
          </a:p>
          <a:p>
            <a:endParaRPr lang="en-GB"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Paradox of the Old Testament</a:t>
            </a:r>
            <a:endParaRPr lang="en-GB" dirty="0"/>
          </a:p>
        </p:txBody>
      </p:sp>
      <p:sp>
        <p:nvSpPr>
          <p:cNvPr id="3" name="Content Placeholder 2"/>
          <p:cNvSpPr>
            <a:spLocks noGrp="1"/>
          </p:cNvSpPr>
          <p:nvPr>
            <p:ph idx="1"/>
          </p:nvPr>
        </p:nvSpPr>
        <p:spPr/>
        <p:txBody>
          <a:bodyPr>
            <a:normAutofit/>
          </a:bodyPr>
          <a:lstStyle/>
          <a:p>
            <a:r>
              <a:rPr lang="en-GB" dirty="0" smtClean="0"/>
              <a:t>From this example it’s clear that Jesus followed in the footsteps of the Prophets of the Old Testament such as Abraham and Moses.</a:t>
            </a:r>
          </a:p>
          <a:p>
            <a:endParaRPr lang="en-GB" dirty="0" smtClean="0"/>
          </a:p>
          <a:p>
            <a:r>
              <a:rPr lang="en-GB" dirty="0" smtClean="0"/>
              <a:t>Core message was simple: there is one God Who is unlike His creation and He alone deserves our worship.</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Paradox of the Old Testament</a:t>
            </a:r>
            <a:endParaRPr lang="en-GB" dirty="0"/>
          </a:p>
        </p:txBody>
      </p:sp>
      <p:sp>
        <p:nvSpPr>
          <p:cNvPr id="3" name="Content Placeholder 2"/>
          <p:cNvSpPr>
            <a:spLocks noGrp="1"/>
          </p:cNvSpPr>
          <p:nvPr>
            <p:ph idx="1"/>
          </p:nvPr>
        </p:nvSpPr>
        <p:spPr/>
        <p:txBody>
          <a:bodyPr>
            <a:normAutofit/>
          </a:bodyPr>
          <a:lstStyle/>
          <a:p>
            <a:r>
              <a:rPr lang="en-GB" dirty="0" smtClean="0"/>
              <a:t>Does it make sense that God would send countless Prophets, over a span of thousands of years, with a consistent message of pure monotheism, only to all of a sudden reveal that He is a Trinity, a radically different message which contradicts His previous Prophets' teachings?</a:t>
            </a:r>
            <a:endParaRPr lang="en-GB"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Paradox of the Old Testament</a:t>
            </a:r>
            <a:endParaRPr lang="en-GB" dirty="0"/>
          </a:p>
        </p:txBody>
      </p:sp>
      <p:sp>
        <p:nvSpPr>
          <p:cNvPr id="3" name="Content Placeholder 2"/>
          <p:cNvSpPr>
            <a:spLocks noGrp="1"/>
          </p:cNvSpPr>
          <p:nvPr>
            <p:ph idx="1"/>
          </p:nvPr>
        </p:nvSpPr>
        <p:spPr/>
        <p:txBody>
          <a:bodyPr>
            <a:normAutofit/>
          </a:bodyPr>
          <a:lstStyle/>
          <a:p>
            <a:r>
              <a:rPr lang="en-GB" dirty="0" smtClean="0"/>
              <a:t>How do Trinitarians explain this juxtaposition between their beliefs and the Old Testament?</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Paradox of the Old Testament</a:t>
            </a:r>
            <a:endParaRPr lang="en-GB" dirty="0"/>
          </a:p>
        </p:txBody>
      </p:sp>
      <p:sp>
        <p:nvSpPr>
          <p:cNvPr id="3" name="Content Placeholder 2"/>
          <p:cNvSpPr>
            <a:spLocks noGrp="1"/>
          </p:cNvSpPr>
          <p:nvPr>
            <p:ph idx="1"/>
          </p:nvPr>
        </p:nvSpPr>
        <p:spPr/>
        <p:txBody>
          <a:bodyPr>
            <a:normAutofit fontScale="92500"/>
          </a:bodyPr>
          <a:lstStyle/>
          <a:p>
            <a:r>
              <a:rPr lang="en-GB" dirty="0" smtClean="0"/>
              <a:t>They claim that God reveals Himself gradually in stages; this is known as the concept of “Progressive Revelation”.</a:t>
            </a:r>
          </a:p>
          <a:p>
            <a:endParaRPr lang="en-GB" dirty="0" smtClean="0"/>
          </a:p>
          <a:p>
            <a:r>
              <a:rPr lang="en-GB" dirty="0" smtClean="0"/>
              <a:t>This is the idea that the sections of the Bible that were written later contain a fuller revelation of God compared to the earlier sections. So the New Testament is to be used to better understand and interpret the Old Testament.</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smtClean="0"/>
              <a:t>Such an explanation must be rejected because the progression from a purely monotheistic concept of God Who is unlike His creation, to the Trinity where God becomes His creation, is anything but gradual.</a:t>
            </a:r>
          </a:p>
          <a:p>
            <a:endParaRPr lang="en-GB" dirty="0" smtClean="0"/>
          </a:p>
          <a:p>
            <a:r>
              <a:rPr lang="en-GB" dirty="0" smtClean="0"/>
              <a:t>Rather it is a radical overhaul of everything that came before it.</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a:bodyPr>
          <a:lstStyle/>
          <a:p>
            <a:r>
              <a:rPr lang="en-GB" dirty="0" smtClean="0"/>
              <a:t>Another problem with this explanation is that the Trinitarian concept of God’s nature is open to development. When Trinitarians say that God exists as multiple persons, how do they know to stop at three, why not four or five?</a:t>
            </a:r>
          </a:p>
          <a:p>
            <a:endParaRPr lang="en-GB" dirty="0" smtClean="0"/>
          </a:p>
          <a:p>
            <a:r>
              <a:rPr lang="en-GB" dirty="0" smtClean="0"/>
              <a:t>At best they can say that only three persons have revealed themselves so far. But how do you know there isn't a fourth waiting to reveal </a:t>
            </a:r>
            <a:r>
              <a:rPr lang="en-GB" dirty="0" err="1" smtClean="0"/>
              <a:t>themself</a:t>
            </a:r>
            <a:r>
              <a:rPr lang="en-GB" dirty="0" smtClean="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5835</TotalTime>
  <Words>8632</Words>
  <Application>Microsoft Office PowerPoint</Application>
  <PresentationFormat>On-screen Show (4:3)</PresentationFormat>
  <Paragraphs>979</Paragraphs>
  <Slides>249</Slides>
  <Notes>0</Notes>
  <HiddenSlides>0</HiddenSlides>
  <MMClips>0</MMClips>
  <ScaleCrop>false</ScaleCrop>
  <HeadingPairs>
    <vt:vector size="4" baseType="variant">
      <vt:variant>
        <vt:lpstr>Theme</vt:lpstr>
      </vt:variant>
      <vt:variant>
        <vt:i4>1</vt:i4>
      </vt:variant>
      <vt:variant>
        <vt:lpstr>Slide Titles</vt:lpstr>
      </vt:variant>
      <vt:variant>
        <vt:i4>249</vt:i4>
      </vt:variant>
    </vt:vector>
  </HeadingPairs>
  <TitlesOfParts>
    <vt:vector size="250" baseType="lpstr">
      <vt:lpstr>Office Theme</vt:lpstr>
      <vt:lpstr>PowerPoint Presentation</vt:lpstr>
      <vt:lpstr>Aims and Objectives</vt:lpstr>
      <vt:lpstr>Aims and Objectives</vt:lpstr>
      <vt:lpstr>Aims and Objectives</vt:lpstr>
      <vt:lpstr>Aims and Objectives</vt:lpstr>
      <vt:lpstr>What is Christianity?</vt:lpstr>
      <vt:lpstr>What is Christianity?</vt:lpstr>
      <vt:lpstr>What is Christianity?</vt:lpstr>
      <vt:lpstr>What is Christianity?</vt:lpstr>
      <vt:lpstr>What is Christianity?</vt:lpstr>
      <vt:lpstr>Summary of Christian Belief</vt:lpstr>
      <vt:lpstr>What is the Bible?</vt:lpstr>
      <vt:lpstr>What is the Bible?</vt:lpstr>
      <vt:lpstr>What is the Bible?</vt:lpstr>
      <vt:lpstr>What is the Bible?</vt:lpstr>
      <vt:lpstr>Foundations of Christianity</vt:lpstr>
      <vt:lpstr>PowerPoint Presentation</vt:lpstr>
      <vt:lpstr>Agenda</vt:lpstr>
      <vt:lpstr>Agenda</vt:lpstr>
      <vt:lpstr>PowerPoint Presentation</vt:lpstr>
      <vt:lpstr>What is the Trinity?</vt:lpstr>
      <vt:lpstr>What is the Trinity?</vt:lpstr>
      <vt:lpstr>What is the Trinity?</vt:lpstr>
      <vt:lpstr>What is the Trinity?</vt:lpstr>
      <vt:lpstr>What is the Trinity?</vt:lpstr>
      <vt:lpstr>PowerPoint Presentation</vt:lpstr>
      <vt:lpstr>The Incarnation of Jesus</vt:lpstr>
      <vt:lpstr>The Incarnation of Jesus</vt:lpstr>
      <vt:lpstr>Approach to the Trinity</vt:lpstr>
      <vt:lpstr>Principles of Belief</vt:lpstr>
      <vt:lpstr>Principles of Belief</vt:lpstr>
      <vt:lpstr>Principles of Belief</vt:lpstr>
      <vt:lpstr>Principles of Belief</vt:lpstr>
      <vt:lpstr>Principles of Belief</vt:lpstr>
      <vt:lpstr>Summary of Principles</vt:lpstr>
      <vt:lpstr>Principle #1</vt:lpstr>
      <vt:lpstr>What is Revelation?</vt:lpstr>
      <vt:lpstr>Trinity is a Mystery</vt:lpstr>
      <vt:lpstr>Why So Confusing?</vt:lpstr>
      <vt:lpstr>A Mystery, Yet Essential</vt:lpstr>
      <vt:lpstr>A Mystery, Yet Essential</vt:lpstr>
      <vt:lpstr>Conflicts with Purpose of Revelation</vt:lpstr>
      <vt:lpstr>Tawheed</vt:lpstr>
      <vt:lpstr>Tawheed</vt:lpstr>
      <vt:lpstr>Tawheed</vt:lpstr>
      <vt:lpstr>Tawheed</vt:lpstr>
      <vt:lpstr>The Trinity</vt:lpstr>
      <vt:lpstr>Tawheed</vt:lpstr>
      <vt:lpstr>Tawheed</vt:lpstr>
      <vt:lpstr>Principles Progress</vt:lpstr>
      <vt:lpstr>Principle #2</vt:lpstr>
      <vt:lpstr>Trinity mentioned by name?</vt:lpstr>
      <vt:lpstr>Trinity mentioned by name?</vt:lpstr>
      <vt:lpstr>Fabrications in the New Testament</vt:lpstr>
      <vt:lpstr>Fabrications in the New Testament</vt:lpstr>
      <vt:lpstr>Fabrications in the New Testament</vt:lpstr>
      <vt:lpstr>Fabrications in the New Testament</vt:lpstr>
      <vt:lpstr>Fabrications in the New Testament</vt:lpstr>
      <vt:lpstr>Fabrications in the New Testament</vt:lpstr>
      <vt:lpstr>Fabrications in the New Testament</vt:lpstr>
      <vt:lpstr>Is Trinity Concept Present?</vt:lpstr>
      <vt:lpstr>Is Trinity Concept Present?</vt:lpstr>
      <vt:lpstr>Is Trinity Concept Present?</vt:lpstr>
      <vt:lpstr>Refuting Trinity “Proof Texts”</vt:lpstr>
      <vt:lpstr>Refuting Trinity “Proof Texts”</vt:lpstr>
      <vt:lpstr>Refuting Trinity “Proof Texts”</vt:lpstr>
      <vt:lpstr>1. Fighting Quotes With Quotes</vt:lpstr>
      <vt:lpstr>1. Fighting Quotes With Quotes</vt:lpstr>
      <vt:lpstr>1. Fighting Quotes With Quotes</vt:lpstr>
      <vt:lpstr>1. Fighting Quotes With Quotes</vt:lpstr>
      <vt:lpstr>2. Inadequate Proof Texts</vt:lpstr>
      <vt:lpstr>2. Inadequate Proof Texts</vt:lpstr>
      <vt:lpstr>2. Inadequate Proof Texts</vt:lpstr>
      <vt:lpstr>2. Inadequate Proof Texts</vt:lpstr>
      <vt:lpstr>2. Inadequate Proof Texts</vt:lpstr>
      <vt:lpstr>Concept Nowhere To Be Found</vt:lpstr>
      <vt:lpstr>Concept Nowhere To Be Found</vt:lpstr>
      <vt:lpstr>Concept Nowhere To Be Found</vt:lpstr>
      <vt:lpstr>Concept Nowhere To Be Found</vt:lpstr>
      <vt:lpstr>Concept Nowhere To Be Found</vt:lpstr>
      <vt:lpstr>Concept Nowhere To Be Found</vt:lpstr>
      <vt:lpstr>Tawheed</vt:lpstr>
      <vt:lpstr>Tawheed</vt:lpstr>
      <vt:lpstr>Tawheed</vt:lpstr>
      <vt:lpstr>Principles Progress</vt:lpstr>
      <vt:lpstr>Principle #3</vt:lpstr>
      <vt:lpstr>The language of the Bible</vt:lpstr>
      <vt:lpstr>The language of the Bible</vt:lpstr>
      <vt:lpstr>The language of the Bible</vt:lpstr>
      <vt:lpstr>The Paradox of the Old Testament</vt:lpstr>
      <vt:lpstr>The Paradox of the Old Testament</vt:lpstr>
      <vt:lpstr>The Paradox of the Old Testament</vt:lpstr>
      <vt:lpstr>The Paradox of the Old Testament</vt:lpstr>
      <vt:lpstr>The Paradox of the Old Testament</vt:lpstr>
      <vt:lpstr>The Paradox of the Old Testament</vt:lpstr>
      <vt:lpstr>The Paradox of the Old Testament</vt:lpstr>
      <vt:lpstr>The Paradox of the Old Testament</vt:lpstr>
      <vt:lpstr>PowerPoint Presentation</vt:lpstr>
      <vt:lpstr>PowerPoint Presentation</vt:lpstr>
      <vt:lpstr>PowerPoint Presentation</vt:lpstr>
      <vt:lpstr>Tawheed</vt:lpstr>
      <vt:lpstr>Tawheed</vt:lpstr>
      <vt:lpstr>Tawheed</vt:lpstr>
      <vt:lpstr>Principles Progress</vt:lpstr>
      <vt:lpstr>Principle #4</vt:lpstr>
      <vt:lpstr>Trinity Conflicts with the New Testament</vt:lpstr>
      <vt:lpstr>Trinity Conflicts with the New Testament</vt:lpstr>
      <vt:lpstr>Trinity Conflicts with the New Testament</vt:lpstr>
      <vt:lpstr>Trinity Conflicts with the New Testament</vt:lpstr>
      <vt:lpstr>Trinity Conflicts with the New Testament</vt:lpstr>
      <vt:lpstr>Trinity Conflicts with the New Testament</vt:lpstr>
      <vt:lpstr>Trinity Conflicts with the New Testament</vt:lpstr>
      <vt:lpstr>Trinity Conflicts with the New Testament</vt:lpstr>
      <vt:lpstr>Trinity Conflicts with the New Testament</vt:lpstr>
      <vt:lpstr>Trinity Conflicts with God’s Nature</vt:lpstr>
      <vt:lpstr>Trinity Conflicts with God’s Nature</vt:lpstr>
      <vt:lpstr>God’s Perfection Compromised</vt:lpstr>
      <vt:lpstr>God’s Perfection Compromised</vt:lpstr>
      <vt:lpstr>God’s Perfection Compromised</vt:lpstr>
      <vt:lpstr>God’s Perfection Compromised</vt:lpstr>
      <vt:lpstr>The Qur’an</vt:lpstr>
      <vt:lpstr>The Qur’an</vt:lpstr>
      <vt:lpstr>Principles Progress</vt:lpstr>
      <vt:lpstr>Principle #5</vt:lpstr>
      <vt:lpstr>Our Discussion So Far...</vt:lpstr>
      <vt:lpstr>The origins of the Trinity</vt:lpstr>
      <vt:lpstr>The origins of the Trinity</vt:lpstr>
      <vt:lpstr>The origins of the Trinity</vt:lpstr>
      <vt:lpstr>The origins of the Trinity</vt:lpstr>
      <vt:lpstr>The origins of the Trinity</vt:lpstr>
      <vt:lpstr>The origins of the Trinity</vt:lpstr>
      <vt:lpstr>The origins of the Trinity</vt:lpstr>
      <vt:lpstr>The origins of the Trinity</vt:lpstr>
      <vt:lpstr>The pagan world of the Gentiles</vt:lpstr>
      <vt:lpstr>The pagan world of the Gentiles</vt:lpstr>
      <vt:lpstr>The pagan world of the Gentiles</vt:lpstr>
      <vt:lpstr>The pagan world of the Gentiles</vt:lpstr>
      <vt:lpstr>The pagan world of the Gentiles</vt:lpstr>
      <vt:lpstr>The pagan world of the Gentiles</vt:lpstr>
      <vt:lpstr>The pagan world of the Gentiles</vt:lpstr>
      <vt:lpstr>The pagan world of the Gentiles</vt:lpstr>
      <vt:lpstr>The pagan world of the Gentiles</vt:lpstr>
      <vt:lpstr>The pagan world of the Gentiles</vt:lpstr>
      <vt:lpstr>The pagan world of the Gentiles</vt:lpstr>
      <vt:lpstr>The pagan world of the Gentiles</vt:lpstr>
      <vt:lpstr>The pagan world of the Gentiles</vt:lpstr>
      <vt:lpstr>The pagan world of the Gentiles</vt:lpstr>
      <vt:lpstr>The Early church</vt:lpstr>
      <vt:lpstr>The Early church</vt:lpstr>
      <vt:lpstr>1. Jesus was purely human</vt:lpstr>
      <vt:lpstr>2. Jesus was purely divine</vt:lpstr>
      <vt:lpstr>3. Jesus was both human and divine</vt:lpstr>
      <vt:lpstr>Orthodoxy Vs Heresy</vt:lpstr>
      <vt:lpstr>Orthodoxy Vs Heresy</vt:lpstr>
      <vt:lpstr>Orthodoxy Vs Heresy</vt:lpstr>
      <vt:lpstr>Orthodoxy Vs Heresy</vt:lpstr>
      <vt:lpstr>Orthodoxy Vs Heresy</vt:lpstr>
      <vt:lpstr>Orthodoxy Vs Heresy</vt:lpstr>
      <vt:lpstr>Orthodoxy Vs Heresy</vt:lpstr>
      <vt:lpstr>Orthodoxy Vs Heresy</vt:lpstr>
      <vt:lpstr>The Battle for Orthodoxy</vt:lpstr>
      <vt:lpstr>The Battle for Orthodoxy</vt:lpstr>
      <vt:lpstr>The Arian Controversy</vt:lpstr>
      <vt:lpstr>The Arian Controversy</vt:lpstr>
      <vt:lpstr>The Arian Controversy</vt:lpstr>
      <vt:lpstr>The Council of Nicea – 325 CE</vt:lpstr>
      <vt:lpstr>The Council of Nicea – 325 CE</vt:lpstr>
      <vt:lpstr>The Council of Nicea – 325 CE</vt:lpstr>
      <vt:lpstr>The Council of Nicea – 325 CE</vt:lpstr>
      <vt:lpstr>The Council of Nicea – 325 CE</vt:lpstr>
      <vt:lpstr>The Council of Nicea – 325 CE</vt:lpstr>
      <vt:lpstr>The Council of Nicea – 325 CE</vt:lpstr>
      <vt:lpstr>The Council of Nicea – 325 CE</vt:lpstr>
      <vt:lpstr>The Council of Nicea – 325 CE</vt:lpstr>
      <vt:lpstr>The Council of Nicea – 325 CE</vt:lpstr>
      <vt:lpstr>The Councils of Rimini and Seleucia – 359 CE</vt:lpstr>
      <vt:lpstr>The Councils of Rimini and Seleucia – 359 CE</vt:lpstr>
      <vt:lpstr>The Councils of Rimini and Seleucia – 359 CE</vt:lpstr>
      <vt:lpstr>The Councils of Rimini and Seleucia – 359 CE</vt:lpstr>
      <vt:lpstr>The Council of Constantinople - 381 CE</vt:lpstr>
      <vt:lpstr>The Council of Constantinople - 381 CE</vt:lpstr>
      <vt:lpstr>The Council of Constantinople - 381 CE</vt:lpstr>
      <vt:lpstr>The Council of Constantinople - 381 CE</vt:lpstr>
      <vt:lpstr>The Council of Constantinople - 381 CE</vt:lpstr>
      <vt:lpstr>The Council of Constantinople - 381 CE</vt:lpstr>
      <vt:lpstr>The Council of Constantinople - 381 CE</vt:lpstr>
      <vt:lpstr>The Council of Constantinople - 381 CE</vt:lpstr>
      <vt:lpstr>The Council of Chalcedon - 451 CE</vt:lpstr>
      <vt:lpstr>The Council of Chalcedon - 451 CE</vt:lpstr>
      <vt:lpstr>The Council of Chalcedon - 451 CE</vt:lpstr>
      <vt:lpstr>The Council of Chalcedon - 451 CE</vt:lpstr>
      <vt:lpstr>The Council of Chalcedon - 451 CE</vt:lpstr>
      <vt:lpstr>What About the Trinity Today?</vt:lpstr>
      <vt:lpstr>Issue #1 – The Holy Spirit</vt:lpstr>
      <vt:lpstr>Issue #1 – The Holy Spirit</vt:lpstr>
      <vt:lpstr>Issue #1 – The Holy Spirit</vt:lpstr>
      <vt:lpstr>Issue #1 – The Holy Spirit</vt:lpstr>
      <vt:lpstr>Issue #1 – The Holy Spirit</vt:lpstr>
      <vt:lpstr>Issue #1 – The Holy Spirit</vt:lpstr>
      <vt:lpstr>Issue #2 - The Crucifixion</vt:lpstr>
      <vt:lpstr>Issue #2 - The Crucifixion</vt:lpstr>
      <vt:lpstr>Issue #2 - The Crucifixion</vt:lpstr>
      <vt:lpstr>Issue #2 - The Crucifixion</vt:lpstr>
      <vt:lpstr>Issue #2 - The Crucifixion</vt:lpstr>
      <vt:lpstr>Issue #2 - The Crucifixion</vt:lpstr>
      <vt:lpstr>Issue #2 - The Crucifixion</vt:lpstr>
      <vt:lpstr>Some Reflections</vt:lpstr>
      <vt:lpstr>1. Doctrinal Evolution</vt:lpstr>
      <vt:lpstr>2. Influence of Politics and Philosophy </vt:lpstr>
      <vt:lpstr>3. Imperial Interference</vt:lpstr>
      <vt:lpstr>Tawheed</vt:lpstr>
      <vt:lpstr>Tawheed</vt:lpstr>
      <vt:lpstr>Progress</vt:lpstr>
      <vt:lpstr>PowerPoint Presentation</vt:lpstr>
      <vt:lpstr>Finality of Jesus</vt:lpstr>
      <vt:lpstr>PowerPoint Presentation</vt:lpstr>
      <vt:lpstr>PowerPoint Presentation</vt:lpstr>
      <vt:lpstr>PowerPoint Presentation</vt:lpstr>
      <vt:lpstr>Isaiah 42 is a Prophecy</vt:lpstr>
      <vt:lpstr>His names</vt:lpstr>
      <vt:lpstr>His names</vt:lpstr>
      <vt:lpstr>His location</vt:lpstr>
      <vt:lpstr>His location</vt:lpstr>
      <vt:lpstr>Who is Kedar?</vt:lpstr>
      <vt:lpstr>Kedar in the desert of Arabia</vt:lpstr>
      <vt:lpstr>Kedar in the desert of Arabia</vt:lpstr>
      <vt:lpstr>Kedar in the desert of Arabia</vt:lpstr>
      <vt:lpstr>Sela Mountain is in Madinah</vt:lpstr>
      <vt:lpstr>Sela Mountain is in Madinah</vt:lpstr>
      <vt:lpstr>Sela Mountain is in Madinah</vt:lpstr>
      <vt:lpstr>Sela Mountain in Hadith</vt:lpstr>
      <vt:lpstr>Muhammad (pbuh) a Descendent of Kedar</vt:lpstr>
      <vt:lpstr>Muhammad (pbuh) a Descendent of Kedar</vt:lpstr>
      <vt:lpstr>The Jewish Tribes of Madinah</vt:lpstr>
      <vt:lpstr>The Jewish Tribes of Madinah</vt:lpstr>
      <vt:lpstr>Who he will be sent to</vt:lpstr>
      <vt:lpstr>Who he will be sent to</vt:lpstr>
      <vt:lpstr>Who he will be sent to</vt:lpstr>
      <vt:lpstr>PowerPoint Presentation</vt:lpstr>
      <vt:lpstr>He will be a warrior</vt:lpstr>
      <vt:lpstr>What he will achieve</vt:lpstr>
      <vt:lpstr>A warning from God</vt:lpstr>
      <vt:lpstr>How Christians Interpret Isaiah 42</vt:lpstr>
      <vt:lpstr>Kedar and Sela Rules Out Jesus</vt:lpstr>
      <vt:lpstr>War Language Rules Out Jesus</vt:lpstr>
      <vt:lpstr>War Language Rules Out Jesus</vt:lpstr>
      <vt:lpstr>Defeating Idolaters Rules Out Jesus</vt:lpstr>
      <vt:lpstr>Further Reading</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cp:lastModifiedBy>
  <cp:revision>1011</cp:revision>
  <dcterms:created xsi:type="dcterms:W3CDTF">2015-10-06T19:08:30Z</dcterms:created>
  <dcterms:modified xsi:type="dcterms:W3CDTF">2016-05-24T20:11:26Z</dcterms:modified>
</cp:coreProperties>
</file>